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1" r:id="rId4"/>
    <p:sldId id="281" r:id="rId5"/>
    <p:sldId id="272" r:id="rId6"/>
    <p:sldId id="274" r:id="rId7"/>
    <p:sldId id="275" r:id="rId8"/>
    <p:sldId id="277" r:id="rId9"/>
    <p:sldId id="282" r:id="rId10"/>
    <p:sldId id="284" r:id="rId11"/>
    <p:sldId id="278" r:id="rId12"/>
    <p:sldId id="279" r:id="rId13"/>
    <p:sldId id="280" r:id="rId14"/>
    <p:sldId id="273" r:id="rId15"/>
    <p:sldId id="276" r:id="rId16"/>
  </p:sldIdLst>
  <p:sldSz cx="18288000" cy="10287000"/>
  <p:notesSz cx="6858000" cy="9144000"/>
  <p:embeddedFontLst>
    <p:embeddedFont>
      <p:font typeface="Arial Rounded MT Bold" panose="020F0704030504030204" pitchFamily="34" charset="0"/>
      <p:regular r:id="rId18"/>
    </p:embeddedFont>
    <p:embeddedFont>
      <p:font typeface="Be Vietnam" panose="020B0604020202020204" charset="0"/>
      <p:regular r:id="rId19"/>
    </p:embeddedFont>
    <p:embeddedFont>
      <p:font typeface="Be Vietnam Ultra-Bold" panose="020B0604020202020204" charset="0"/>
      <p:regular r:id="rId20"/>
      <p:bold r:id="rId21"/>
    </p:embeddedFont>
    <p:embeddedFont>
      <p:font typeface="File" panose="020B0604020202020204" charset="0"/>
      <p:regular r:id="rId22"/>
      <p:bold r:id="rId23"/>
    </p:embeddedFont>
    <p:embeddedFont>
      <p:font typeface="Georgia" panose="02040502050405020303" pitchFamily="18" charset="0"/>
      <p:regular r:id="rId24"/>
      <p:bold r:id="rId25"/>
      <p:italic r:id="rId26"/>
      <p:boldItalic r:id="rId27"/>
    </p:embeddedFont>
    <p:embeddedFont>
      <p:font typeface="Roboto Mono" panose="00000009000000000000" pitchFamily="49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6F7595-743A-40F5-BEE7-F56123E6D1F6}" v="64" dt="2025-09-13T08:54:10.8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7CE84F3-28C3-443E-9E96-99CF82512B78}" styleName="Dark Style 1 –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03"/>
    <p:restoredTop sz="87046" autoAdjust="0"/>
  </p:normalViewPr>
  <p:slideViewPr>
    <p:cSldViewPr snapToGrid="0">
      <p:cViewPr varScale="1">
        <p:scale>
          <a:sx n="65" d="100"/>
          <a:sy n="65" d="100"/>
        </p:scale>
        <p:origin x="1086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24464-7804-46A9-A22F-EC29253C9EC7}" type="datetimeFigureOut">
              <a:rPr lang="en-US" smtClean="0"/>
              <a:t>16-Sep-25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3CF5C-A0AD-4D2F-B928-3E67CED8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655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Google Drive Link: https://drive.google.com/file/d/1ZUhHImmvhZEpG5P0YAV4xemHto_KAB46/view?usp=sharing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3CF5C-A0AD-4D2F-B928-3E67CED8CC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50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3CF5C-A0AD-4D2F-B928-3E67CED8CCC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7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 Used:</a:t>
            </a:r>
          </a:p>
          <a:p>
            <a:r>
              <a:rPr lang="en-M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[11] Z. Liu et al., "Swin Transformer: Hierarchical Vision Transformer using Shifted</a:t>
            </a:r>
          </a:p>
          <a:p>
            <a:r>
              <a:rPr lang="en-M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Windows," 2021 IEEE/CVF International Conference on Computer Vision (ICCV), Montreal,</a:t>
            </a:r>
          </a:p>
          <a:p>
            <a:r>
              <a:rPr lang="en-M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QC, Canada, 2021, pp. 9992-10002, </a:t>
            </a:r>
            <a:r>
              <a:rPr lang="en-M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</a:t>
            </a:r>
            <a:r>
              <a:rPr lang="en-M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10.1109/ICCV48922.2021.00986.</a:t>
            </a:r>
            <a:r>
              <a:rPr lang="en-MY" dirty="0"/>
              <a:t> </a:t>
            </a:r>
          </a:p>
          <a:p>
            <a:endParaRPr lang="en-MY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M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[12] Pacal, I., </a:t>
            </a:r>
            <a:r>
              <a:rPr lang="en-M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Alaftekin</a:t>
            </a:r>
            <a:r>
              <a:rPr lang="en-M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 &amp; </a:t>
            </a:r>
            <a:r>
              <a:rPr lang="en-M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Zengul</a:t>
            </a:r>
            <a:r>
              <a:rPr lang="en-M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F.D. Enhancing Skin Cancer Diagnosis Using Swin Transformer with Hybrid Shifted Window-Based Multi-head Self-attention and </a:t>
            </a:r>
            <a:r>
              <a:rPr lang="en-MY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SwiGLUBased</a:t>
            </a:r>
            <a:r>
              <a:rPr lang="en-M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MLP. J Digit Imaging. Inform. med. 37, 3174–3192 (2024). https://doi.org/10.1007/s10278-024-01140-8</a:t>
            </a:r>
            <a:r>
              <a:rPr lang="en-MY" dirty="0"/>
              <a:t> </a:t>
            </a:r>
            <a:br>
              <a:rPr lang="en-MY" dirty="0"/>
            </a:b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3CF5C-A0AD-4D2F-B928-3E67CED8CC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12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Because each layer has access to all previously learned features, there is no need to re-learn redundant feature maps.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3CF5C-A0AD-4D2F-B928-3E67CED8CC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11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16-Sep-25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16-Sep-25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16-Sep-25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16-Sep-25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rive.google.com/file/d/1ZUhHImmvhZEpG5P0YAV4xemHto_KAB46/view?usp=sharing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59" b="-9259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Freeform 3"/>
          <p:cNvSpPr/>
          <p:nvPr/>
        </p:nvSpPr>
        <p:spPr>
          <a:xfrm rot="5400000">
            <a:off x="363599" y="5806717"/>
            <a:ext cx="4116684" cy="4843882"/>
          </a:xfrm>
          <a:custGeom>
            <a:avLst/>
            <a:gdLst/>
            <a:ahLst/>
            <a:cxnLst/>
            <a:rect l="l" t="t" r="r" b="b"/>
            <a:pathLst>
              <a:path w="4116684" h="4843882">
                <a:moveTo>
                  <a:pt x="0" y="0"/>
                </a:moveTo>
                <a:lnTo>
                  <a:pt x="4116684" y="0"/>
                </a:lnTo>
                <a:lnTo>
                  <a:pt x="4116684" y="4843882"/>
                </a:lnTo>
                <a:lnTo>
                  <a:pt x="0" y="48438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" name="Freeform 4"/>
          <p:cNvSpPr/>
          <p:nvPr/>
        </p:nvSpPr>
        <p:spPr>
          <a:xfrm rot="-5400000">
            <a:off x="13807717" y="-363599"/>
            <a:ext cx="4116684" cy="4843882"/>
          </a:xfrm>
          <a:custGeom>
            <a:avLst/>
            <a:gdLst/>
            <a:ahLst/>
            <a:cxnLst/>
            <a:rect l="l" t="t" r="r" b="b"/>
            <a:pathLst>
              <a:path w="4116684" h="4843882">
                <a:moveTo>
                  <a:pt x="0" y="0"/>
                </a:moveTo>
                <a:lnTo>
                  <a:pt x="4116684" y="0"/>
                </a:lnTo>
                <a:lnTo>
                  <a:pt x="4116684" y="4843882"/>
                </a:lnTo>
                <a:lnTo>
                  <a:pt x="0" y="48438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5" name="TextBox 5"/>
          <p:cNvSpPr txBox="1"/>
          <p:nvPr/>
        </p:nvSpPr>
        <p:spPr>
          <a:xfrm>
            <a:off x="658344" y="290358"/>
            <a:ext cx="9902204" cy="39783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690"/>
              </a:lnSpc>
            </a:pPr>
            <a:r>
              <a:rPr lang="en-US" sz="6600" dirty="0">
                <a:solidFill>
                  <a:srgbClr val="004AAD"/>
                </a:solidFill>
                <a:latin typeface="File"/>
                <a:sym typeface="File"/>
              </a:rPr>
              <a:t>Deep Learning-Based Classification of Skin Diseases and Cancer</a:t>
            </a:r>
            <a:endParaRPr lang="en-US" sz="7200" dirty="0">
              <a:solidFill>
                <a:srgbClr val="004AAD"/>
              </a:solidFill>
              <a:latin typeface="File"/>
              <a:ea typeface="File"/>
              <a:cs typeface="File"/>
            </a:endParaRPr>
          </a:p>
        </p:txBody>
      </p:sp>
      <p:sp>
        <p:nvSpPr>
          <p:cNvPr id="6" name="Freeform 6"/>
          <p:cNvSpPr/>
          <p:nvPr/>
        </p:nvSpPr>
        <p:spPr>
          <a:xfrm flipH="1">
            <a:off x="11521738" y="1050837"/>
            <a:ext cx="5436886" cy="7531617"/>
          </a:xfrm>
          <a:custGeom>
            <a:avLst/>
            <a:gdLst/>
            <a:ahLst/>
            <a:cxnLst/>
            <a:rect l="l" t="t" r="r" b="b"/>
            <a:pathLst>
              <a:path w="5436886" h="7531617">
                <a:moveTo>
                  <a:pt x="5436886" y="0"/>
                </a:moveTo>
                <a:lnTo>
                  <a:pt x="0" y="0"/>
                </a:lnTo>
                <a:lnTo>
                  <a:pt x="0" y="7531617"/>
                </a:lnTo>
                <a:lnTo>
                  <a:pt x="5436886" y="7531617"/>
                </a:lnTo>
                <a:lnTo>
                  <a:pt x="5436886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7" name="TextBox 7"/>
          <p:cNvSpPr txBox="1"/>
          <p:nvPr/>
        </p:nvSpPr>
        <p:spPr>
          <a:xfrm>
            <a:off x="809767" y="4816646"/>
            <a:ext cx="9902204" cy="3987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76"/>
              </a:lnSpc>
            </a:pPr>
            <a:r>
              <a:rPr lang="en-US" sz="3200" b="1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G</a:t>
            </a:r>
            <a:r>
              <a:rPr lang="en-US" altLang="zh-CN" sz="3200" b="1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roup 5:</a:t>
            </a:r>
          </a:p>
          <a:p>
            <a:pPr marL="571500" indent="-571500" algn="l">
              <a:lnSpc>
                <a:spcPts val="6376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Loh Chia Heung (Leader)     2301684</a:t>
            </a:r>
          </a:p>
          <a:p>
            <a:pPr marL="571500" indent="-571500" algn="l">
              <a:lnSpc>
                <a:spcPts val="6376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Tan Yi Xin                                     2101990</a:t>
            </a:r>
          </a:p>
          <a:p>
            <a:pPr marL="571500" indent="-571500" algn="l">
              <a:lnSpc>
                <a:spcPts val="6376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Bester Loo Man Ting                2207066</a:t>
            </a:r>
          </a:p>
          <a:p>
            <a:pPr marL="571500" indent="-571500" algn="l">
              <a:lnSpc>
                <a:spcPts val="6376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Cornelius Wong Qin Jun         2104603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C5BBA6-F528-AF3F-3EA2-040EEDAE6709}"/>
              </a:ext>
            </a:extLst>
          </p:cNvPr>
          <p:cNvSpPr txBox="1"/>
          <p:nvPr/>
        </p:nvSpPr>
        <p:spPr>
          <a:xfrm>
            <a:off x="658344" y="9310905"/>
            <a:ext cx="18390359" cy="23463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76"/>
              </a:lnSpc>
            </a:pPr>
            <a:r>
              <a:rPr lang="en-US" sz="2800" b="1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Google Drive Link</a:t>
            </a:r>
            <a:r>
              <a:rPr lang="en-US" sz="2800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: </a:t>
            </a:r>
            <a:r>
              <a:rPr lang="en-MY" sz="2800" dirty="0">
                <a:hlinkClick r:id="rId6"/>
              </a:rPr>
              <a:t>https://drive.google.com/file/d/1ZUhHImmvhZEpG5P0YAV4xemHto_KAB46/view?usp=sharing</a:t>
            </a:r>
            <a:endParaRPr lang="en-MY" sz="2800" dirty="0"/>
          </a:p>
          <a:p>
            <a:pPr>
              <a:lnSpc>
                <a:spcPts val="6376"/>
              </a:lnSpc>
            </a:pPr>
            <a:endParaRPr lang="en-MY" sz="2800" dirty="0"/>
          </a:p>
          <a:p>
            <a:pPr algn="l">
              <a:lnSpc>
                <a:spcPts val="6376"/>
              </a:lnSpc>
            </a:pPr>
            <a:endParaRPr lang="en-US" altLang="zh-CN" sz="3200" dirty="0">
              <a:solidFill>
                <a:srgbClr val="004AAD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681E2-E233-58DB-5B90-6BE500C99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F039B3E-A0F8-0E7B-3F18-03479B43F9A8}"/>
              </a:ext>
            </a:extLst>
          </p:cNvPr>
          <p:cNvSpPr/>
          <p:nvPr/>
        </p:nvSpPr>
        <p:spPr>
          <a:xfrm>
            <a:off x="0" y="-3685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MY" dirty="0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0569898F-842E-0465-B699-54A0D3026EF7}"/>
              </a:ext>
            </a:extLst>
          </p:cNvPr>
          <p:cNvSpPr txBox="1"/>
          <p:nvPr/>
        </p:nvSpPr>
        <p:spPr>
          <a:xfrm>
            <a:off x="7141780" y="555994"/>
            <a:ext cx="4067503" cy="1029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783"/>
              </a:lnSpc>
              <a:spcBef>
                <a:spcPct val="0"/>
              </a:spcBef>
            </a:pPr>
            <a:r>
              <a:rPr lang="en-US" sz="7556" b="1" u="none" strike="noStrike" dirty="0">
                <a:solidFill>
                  <a:srgbClr val="004AAD"/>
                </a:solidFill>
                <a:latin typeface="File"/>
                <a:ea typeface="File"/>
                <a:cs typeface="File"/>
                <a:sym typeface="File"/>
              </a:rPr>
              <a:t>Training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2C29CBFF-13A5-F2AA-1F61-139BCCD473FA}"/>
              </a:ext>
            </a:extLst>
          </p:cNvPr>
          <p:cNvSpPr txBox="1"/>
          <p:nvPr/>
        </p:nvSpPr>
        <p:spPr>
          <a:xfrm>
            <a:off x="9144000" y="2122520"/>
            <a:ext cx="8241012" cy="15025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1403" lvl="1" algn="just">
              <a:lnSpc>
                <a:spcPts val="3001"/>
              </a:lnSpc>
            </a:pPr>
            <a:endParaRPr lang="en-US" sz="2400" dirty="0">
              <a:solidFill>
                <a:srgbClr val="004AAD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marL="231403" lvl="1" algn="just">
              <a:lnSpc>
                <a:spcPts val="3001"/>
              </a:lnSpc>
            </a:pPr>
            <a:endParaRPr lang="en-US" sz="2400" dirty="0">
              <a:solidFill>
                <a:srgbClr val="004AAD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marL="231403" lvl="1" algn="just">
              <a:lnSpc>
                <a:spcPts val="3001"/>
              </a:lnSpc>
            </a:pPr>
            <a:endParaRPr lang="en-US" sz="2400" dirty="0">
              <a:solidFill>
                <a:srgbClr val="004AAD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marL="231403" lvl="1" algn="just">
              <a:lnSpc>
                <a:spcPts val="3001"/>
              </a:lnSpc>
            </a:pPr>
            <a:endParaRPr lang="en-US" sz="2143" dirty="0">
              <a:solidFill>
                <a:srgbClr val="004AAD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30D2A922-807F-9782-34C2-AE4C24FCB859}"/>
              </a:ext>
            </a:extLst>
          </p:cNvPr>
          <p:cNvSpPr txBox="1"/>
          <p:nvPr/>
        </p:nvSpPr>
        <p:spPr>
          <a:xfrm>
            <a:off x="6313782" y="9388573"/>
            <a:ext cx="4895501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8"/>
              </a:lnSpc>
              <a:spcBef>
                <a:spcPct val="0"/>
              </a:spcBef>
            </a:pPr>
            <a:r>
              <a:rPr lang="en-US" sz="2280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Presented by Cornelius Wong Qin Jun (2104603)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C278445-1B94-468E-BC98-4A9050CD7319}"/>
              </a:ext>
            </a:extLst>
          </p:cNvPr>
          <p:cNvSpPr txBox="1">
            <a:spLocks/>
          </p:cNvSpPr>
          <p:nvPr/>
        </p:nvSpPr>
        <p:spPr>
          <a:xfrm>
            <a:off x="902988" y="2453957"/>
            <a:ext cx="4288221" cy="66609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Be Vietnam" panose="020B0604020202020204" charset="0"/>
              </a:rPr>
              <a:t>1. Core Components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Be Vietnam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Be Vietnam" panose="020B0604020202020204" charset="0"/>
              </a:rPr>
              <a:t>Optimizer: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Be Vietnam" panose="020B060402020202020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Be Vietnam" panose="020B0604020202020204" charset="0"/>
              </a:rPr>
              <a:t>AdamW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Be Vietnam" panose="020B060402020202020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Be Vietnam" panose="020B0604020202020204" charset="0"/>
              </a:rPr>
              <a:t>(LR: 1e-4, Weight Decay: 1e-5).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Be Vietnam" panose="020B0604020202020204" charset="0"/>
              </a:rPr>
              <a:t>Loss Function: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Be Vietnam" panose="020B060402020202020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Be Vietnam" panose="020B0604020202020204" charset="0"/>
              </a:rPr>
              <a:t>CrossEntropyLoss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Be Vietnam" panose="020B0604020202020204" charset="0"/>
              </a:rPr>
              <a:t> for multi-class classification.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Be Vietnam" panose="020B0604020202020204" charset="0"/>
              </a:rPr>
              <a:t>Scheduler: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Be Vietnam" panose="020B060402020202020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Be Vietnam" panose="020B0604020202020204" charset="0"/>
              </a:rPr>
              <a:t>ReduceLROnPlateau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Be Vietnam" panose="020B0604020202020204" charset="0"/>
              </a:rPr>
              <a:t> to adapt the learning rate if validation loss stagnates.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Be Vietnam" panose="020B0604020202020204" charset="0"/>
              </a:rPr>
              <a:t>InceptionV3 Differential Learning: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Be Vietnam" panose="020B060402020202020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Be Vietnam" panose="020B0604020202020204" charset="0"/>
              </a:rPr>
              <a:t>Backbone: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Be Vietnam" panose="020B0604020202020204" charset="0"/>
              </a:rPr>
              <a:t> 1e-4 (Fine-tuning).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Be Vietnam" panose="020B0604020202020204" charset="0"/>
              </a:rPr>
              <a:t>Head: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Be Vietnam" panose="020B0604020202020204" charset="0"/>
              </a:rPr>
              <a:t> 1e-3 (Faster learning for new layers).</a:t>
            </a:r>
          </a:p>
          <a:p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9DA7DE9-BD38-4216-A8B7-2F493B1B1324}"/>
              </a:ext>
            </a:extLst>
          </p:cNvPr>
          <p:cNvSpPr txBox="1">
            <a:spLocks/>
          </p:cNvSpPr>
          <p:nvPr/>
        </p:nvSpPr>
        <p:spPr>
          <a:xfrm>
            <a:off x="6329030" y="2455977"/>
            <a:ext cx="5076497" cy="66609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Be Vietnam" panose="020B0604020202020204" charset="0"/>
              </a:rPr>
              <a:t>2. Training &amp; Validation Cycle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Be Vietnam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Be Vietnam" panose="020B0604020202020204" charset="0"/>
              </a:rPr>
              <a:t>Each epoch consists of a training step and a validation step.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Be Vietnam" panose="020B0604020202020204" charset="0"/>
              </a:rPr>
              <a:t>Training: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Be Vietnam" panose="020B0604020202020204" charset="0"/>
              </a:rPr>
              <a:t> The model trains on data batches using the GPU.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Be Vietnam" panose="020B0604020202020204" charset="0"/>
              </a:rPr>
              <a:t>InceptionV3 Specifics: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Be Vietnam" panose="020B0604020202020204" charset="0"/>
              </a:rPr>
              <a:t> Uses Automatic Mixed Precision (AMP) for speed and calculates an auxiliary loss (Total Loss = Main Loss + 0.4 * Aux Loss) for regularization.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dirty="0">
              <a:solidFill>
                <a:schemeClr val="tx2"/>
              </a:solidFill>
              <a:latin typeface="Be Vietnam" panose="020B060402020202020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Be Vietnam" panose="020B0604020202020204" charset="0"/>
              </a:rPr>
              <a:t>Validation: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Be Vietnam" panose="020B0604020202020204" charset="0"/>
              </a:rPr>
              <a:t> The model's performance is measured on unseen data without updating its weights.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23DD926-B866-4510-8AC9-DE7FBF847816}"/>
              </a:ext>
            </a:extLst>
          </p:cNvPr>
          <p:cNvSpPr txBox="1">
            <a:spLocks/>
          </p:cNvSpPr>
          <p:nvPr/>
        </p:nvSpPr>
        <p:spPr>
          <a:xfrm>
            <a:off x="12470226" y="2448493"/>
            <a:ext cx="5076497" cy="66609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Be Vietnam" panose="020B0604020202020204" charset="0"/>
              </a:rPr>
              <a:t>3. Efficiency &amp; Control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Be Vietnam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Be Vietnam" panose="020B0604020202020204" charset="0"/>
              </a:rPr>
              <a:t>Early Stopping: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Be Vietnam" panose="020B0604020202020204" charset="0"/>
              </a:rPr>
              <a:t> Training is automatically halted if the validation loss does not improve for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Be Vietnam" panose="020B0604020202020204" charset="0"/>
              </a:rPr>
              <a:t>10 consecutive epochs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Be Vietnam" panose="020B060402020202020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Be Vietnam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Be Vietnam" panose="020B0604020202020204" charset="0"/>
              </a:rPr>
              <a:t>The best-performing model state is saved for final evaluation.</a:t>
            </a:r>
          </a:p>
        </p:txBody>
      </p:sp>
      <p:sp>
        <p:nvSpPr>
          <p:cNvPr id="6" name="AutoShape 9">
            <a:extLst>
              <a:ext uri="{FF2B5EF4-FFF2-40B4-BE49-F238E27FC236}">
                <a16:creationId xmlns:a16="http://schemas.microsoft.com/office/drawing/2014/main" id="{BEDE22F0-A21B-4B39-B544-684D465FC3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4D9139-6372-4FE5-A500-45E468695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9484" y="6199107"/>
            <a:ext cx="3779371" cy="377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40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85695-A166-5FEF-A018-636A9152C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1EE3042-6CB1-6545-0D2E-E29B91D6F39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AFB9CAA5-9EEF-7786-285C-E889E863EBD0}"/>
              </a:ext>
            </a:extLst>
          </p:cNvPr>
          <p:cNvSpPr/>
          <p:nvPr/>
        </p:nvSpPr>
        <p:spPr>
          <a:xfrm rot="-5400000">
            <a:off x="14050874" y="61722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5AF7B9C-5E6E-A704-F781-8E76641F55A5}"/>
              </a:ext>
            </a:extLst>
          </p:cNvPr>
          <p:cNvSpPr/>
          <p:nvPr/>
        </p:nvSpPr>
        <p:spPr>
          <a:xfrm rot="5400000">
            <a:off x="1691640" y="257556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44AC94B-EB16-13E8-FFAB-A3D2C09393ED}"/>
              </a:ext>
            </a:extLst>
          </p:cNvPr>
          <p:cNvSpPr txBox="1"/>
          <p:nvPr/>
        </p:nvSpPr>
        <p:spPr>
          <a:xfrm>
            <a:off x="801123" y="491005"/>
            <a:ext cx="13679151" cy="945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62"/>
              </a:lnSpc>
              <a:spcBef>
                <a:spcPct val="0"/>
              </a:spcBef>
            </a:pPr>
            <a:r>
              <a:rPr lang="en-US" sz="6850">
                <a:solidFill>
                  <a:srgbClr val="004AAD"/>
                </a:solidFill>
                <a:latin typeface="File"/>
                <a:ea typeface="File"/>
                <a:cs typeface="File"/>
                <a:sym typeface="File"/>
              </a:rPr>
              <a:t>Experimental Setup</a:t>
            </a:r>
            <a:endParaRPr lang="en-US" sz="6856">
              <a:solidFill>
                <a:srgbClr val="004AAD"/>
              </a:solidFill>
              <a:latin typeface="File"/>
              <a:ea typeface="File"/>
              <a:cs typeface="File"/>
              <a:sym typeface="File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CA0368C-B80D-13CF-AE62-A4E1B9235231}"/>
              </a:ext>
            </a:extLst>
          </p:cNvPr>
          <p:cNvSpPr txBox="1"/>
          <p:nvPr/>
        </p:nvSpPr>
        <p:spPr>
          <a:xfrm>
            <a:off x="12510278" y="9843451"/>
            <a:ext cx="5491623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8"/>
              </a:lnSpc>
              <a:spcBef>
                <a:spcPct val="0"/>
              </a:spcBef>
            </a:pPr>
            <a:r>
              <a:rPr lang="en-US" sz="225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Presented by: Loh Chia Heung (2301684</a:t>
            </a:r>
            <a:r>
              <a:rPr lang="en-US" altLang="zh-CN" sz="225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)</a:t>
            </a:r>
            <a:endParaRPr lang="en-US" sz="2250">
              <a:solidFill>
                <a:srgbClr val="004AAD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9CEB809-BC04-3B70-D7B7-BC04324B5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32427"/>
              </p:ext>
            </p:extLst>
          </p:nvPr>
        </p:nvGraphicFramePr>
        <p:xfrm>
          <a:off x="801122" y="1654698"/>
          <a:ext cx="13679152" cy="7711440"/>
        </p:xfrm>
        <a:graphic>
          <a:graphicData uri="http://schemas.openxmlformats.org/drawingml/2006/table">
            <a:tbl>
              <a:tblPr bandRow="1">
                <a:tableStyleId>{35758FB7-9AC5-4552-8A53-C91805E547FA}</a:tableStyleId>
              </a:tblPr>
              <a:tblGrid>
                <a:gridCol w="6050054">
                  <a:extLst>
                    <a:ext uri="{9D8B030D-6E8A-4147-A177-3AD203B41FA5}">
                      <a16:colId xmlns:a16="http://schemas.microsoft.com/office/drawing/2014/main" val="2522163823"/>
                    </a:ext>
                  </a:extLst>
                </a:gridCol>
                <a:gridCol w="7629098">
                  <a:extLst>
                    <a:ext uri="{9D8B030D-6E8A-4147-A177-3AD203B41FA5}">
                      <a16:colId xmlns:a16="http://schemas.microsoft.com/office/drawing/2014/main" val="3871832827"/>
                    </a:ext>
                  </a:extLst>
                </a:gridCol>
              </a:tblGrid>
              <a:tr h="15962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>
                          <a:latin typeface="Be Vietnam Ultra-Bold" panose="020B0604020202020204" charset="0"/>
                        </a:rPr>
                        <a:t>1. Dataset</a:t>
                      </a:r>
                      <a:endParaRPr lang="en-MY" sz="2800">
                        <a:latin typeface="Be Vietnam Ultra-Bold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Be Vietnam" panose="020B0604020202020204" charset="0"/>
                        </a:rPr>
                        <a:t>HAM 10000 (7 classes)</a:t>
                      </a:r>
                    </a:p>
                    <a:p>
                      <a:endParaRPr lang="en-MY" sz="2800">
                        <a:latin typeface="Be Vietnam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3543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Be Vietnam Ultra-Bold" panose="020B0604020202020204" charset="0"/>
                        </a:rPr>
                        <a:t>2. Preprocessing</a:t>
                      </a:r>
                      <a:endParaRPr lang="en-MY" sz="2800" dirty="0">
                        <a:latin typeface="Be Vietnam Ultra-Bold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Be Vietnam" panose="020B0604020202020204" charset="0"/>
                        </a:rPr>
                        <a:t>224 x 224</a:t>
                      </a:r>
                    </a:p>
                    <a:p>
                      <a:r>
                        <a:rPr lang="en-US" sz="2800">
                          <a:latin typeface="Be Vietnam" panose="020B0604020202020204" charset="0"/>
                        </a:rPr>
                        <a:t>299 x 299 (InceptionV3)</a:t>
                      </a:r>
                    </a:p>
                    <a:p>
                      <a:r>
                        <a:rPr lang="en-US" sz="2800">
                          <a:latin typeface="Be Vietnam" panose="020B0604020202020204" charset="0"/>
                        </a:rPr>
                        <a:t>Normalization</a:t>
                      </a:r>
                    </a:p>
                    <a:p>
                      <a:r>
                        <a:rPr lang="en-US" sz="2800">
                          <a:latin typeface="Be Vietnam" panose="020B0604020202020204" charset="0"/>
                        </a:rPr>
                        <a:t>Data Augmentation</a:t>
                      </a:r>
                    </a:p>
                    <a:p>
                      <a:endParaRPr lang="en-MY" sz="2800">
                        <a:latin typeface="Be Vietnam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329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Be Vietnam Ultra-Bold" panose="020B0604020202020204" charset="0"/>
                        </a:rPr>
                        <a:t>3. Imbalance Handling</a:t>
                      </a:r>
                      <a:endParaRPr lang="en-MY" sz="2800">
                        <a:latin typeface="Be Vietnam Ultra-Bold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err="1">
                          <a:latin typeface="Be Vietnam" panose="020B0604020202020204" charset="0"/>
                        </a:rPr>
                        <a:t>WeightedRandomSampler</a:t>
                      </a:r>
                      <a:endParaRPr lang="en-US" sz="2800">
                        <a:latin typeface="Be Vietnam" panose="020B0604020202020204" charset="0"/>
                      </a:endParaRPr>
                    </a:p>
                    <a:p>
                      <a:endParaRPr lang="en-MY" sz="2800">
                        <a:latin typeface="Be Vietnam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001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Be Vietnam Ultra-Bold" panose="020B0604020202020204" charset="0"/>
                        </a:rPr>
                        <a:t>4. Training</a:t>
                      </a:r>
                      <a:endParaRPr lang="en-MY" sz="2800">
                        <a:latin typeface="Be Vietnam Ultra-Bold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err="1">
                          <a:latin typeface="Be Vietnam" panose="020B0604020202020204" charset="0"/>
                        </a:rPr>
                        <a:t>PyTorch</a:t>
                      </a:r>
                      <a:endParaRPr lang="en-US" sz="2800">
                        <a:latin typeface="Be Vietnam" panose="020B0604020202020204" charset="0"/>
                      </a:endParaRPr>
                    </a:p>
                    <a:p>
                      <a:r>
                        <a:rPr lang="en-US" sz="2800" err="1">
                          <a:latin typeface="Be Vietnam" panose="020B0604020202020204" charset="0"/>
                        </a:rPr>
                        <a:t>AdamW</a:t>
                      </a:r>
                      <a:r>
                        <a:rPr lang="en-US" sz="2800">
                          <a:latin typeface="Be Vietnam" panose="020B0604020202020204" charset="0"/>
                        </a:rPr>
                        <a:t> (</a:t>
                      </a:r>
                      <a:r>
                        <a:rPr lang="en-US" sz="2800" err="1">
                          <a:latin typeface="Be Vietnam" panose="020B0604020202020204" charset="0"/>
                        </a:rPr>
                        <a:t>lr</a:t>
                      </a:r>
                      <a:r>
                        <a:rPr lang="en-US" sz="2800">
                          <a:latin typeface="Be Vietnam" panose="020B0604020202020204" charset="0"/>
                        </a:rPr>
                        <a:t> = 0.0001)</a:t>
                      </a:r>
                    </a:p>
                    <a:p>
                      <a:r>
                        <a:rPr lang="en-US" sz="2800" err="1">
                          <a:latin typeface="Be Vietnam" panose="020B0604020202020204" charset="0"/>
                        </a:rPr>
                        <a:t>ReduceLROnPlateau</a:t>
                      </a:r>
                      <a:endParaRPr lang="en-US" sz="2800">
                        <a:latin typeface="Be Vietnam" panose="020B0604020202020204" charset="0"/>
                      </a:endParaRPr>
                    </a:p>
                    <a:p>
                      <a:r>
                        <a:rPr lang="en-US" sz="2800" err="1">
                          <a:latin typeface="Be Vietnam" panose="020B0604020202020204" charset="0"/>
                        </a:rPr>
                        <a:t>EarlyStopping</a:t>
                      </a:r>
                      <a:endParaRPr lang="en-MY" sz="2800">
                        <a:latin typeface="Be Vietnam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933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>
                          <a:latin typeface="Be Vietnam Ultra-Bold" panose="020B0604020202020204" charset="0"/>
                        </a:rPr>
                        <a:t>5. Evaluation Metrics</a:t>
                      </a:r>
                      <a:endParaRPr lang="en-MY" sz="2800">
                        <a:latin typeface="Be Vietnam Ultra-Bold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Be Vietnam" panose="020B0604020202020204" charset="0"/>
                        </a:rPr>
                        <a:t>Accuracy </a:t>
                      </a:r>
                    </a:p>
                    <a:p>
                      <a:r>
                        <a:rPr lang="en-US" sz="2800" dirty="0">
                          <a:latin typeface="Be Vietnam" panose="020B0604020202020204" charset="0"/>
                        </a:rPr>
                        <a:t>Macro F1</a:t>
                      </a:r>
                    </a:p>
                    <a:p>
                      <a:r>
                        <a:rPr lang="en-US" sz="2800" dirty="0">
                          <a:latin typeface="Be Vietnam" panose="020B0604020202020204" charset="0"/>
                        </a:rPr>
                        <a:t>Weighted F1</a:t>
                      </a:r>
                    </a:p>
                    <a:p>
                      <a:r>
                        <a:rPr lang="en-US" sz="2800" dirty="0">
                          <a:latin typeface="Be Vietnam" panose="020B0604020202020204" charset="0"/>
                        </a:rPr>
                        <a:t>Confusion Matrix</a:t>
                      </a:r>
                      <a:endParaRPr lang="en-MY" sz="2800" dirty="0">
                        <a:latin typeface="Be Vietnam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731779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CFCCF224-51FE-E37B-2C99-230159B8DACE}"/>
              </a:ext>
            </a:extLst>
          </p:cNvPr>
          <p:cNvGrpSpPr/>
          <p:nvPr/>
        </p:nvGrpSpPr>
        <p:grpSpPr>
          <a:xfrm>
            <a:off x="15655273" y="585351"/>
            <a:ext cx="3161918" cy="5001498"/>
            <a:chOff x="0" y="0"/>
            <a:chExt cx="1017619" cy="1609663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73D46869-5A87-DE67-9835-A865264DA400}"/>
                </a:ext>
              </a:extLst>
            </p:cNvPr>
            <p:cNvSpPr/>
            <p:nvPr/>
          </p:nvSpPr>
          <p:spPr>
            <a:xfrm>
              <a:off x="0" y="0"/>
              <a:ext cx="1017619" cy="1609663"/>
            </a:xfrm>
            <a:custGeom>
              <a:avLst/>
              <a:gdLst/>
              <a:ahLst/>
              <a:cxnLst/>
              <a:rect l="l" t="t" r="r" b="b"/>
              <a:pathLst>
                <a:path w="1017619" h="1609663">
                  <a:moveTo>
                    <a:pt x="56315" y="0"/>
                  </a:moveTo>
                  <a:lnTo>
                    <a:pt x="961304" y="0"/>
                  </a:lnTo>
                  <a:cubicBezTo>
                    <a:pt x="992406" y="0"/>
                    <a:pt x="1017619" y="25213"/>
                    <a:pt x="1017619" y="56315"/>
                  </a:cubicBezTo>
                  <a:lnTo>
                    <a:pt x="1017619" y="1553348"/>
                  </a:lnTo>
                  <a:cubicBezTo>
                    <a:pt x="1017619" y="1584450"/>
                    <a:pt x="992406" y="1609663"/>
                    <a:pt x="961304" y="1609663"/>
                  </a:cubicBezTo>
                  <a:lnTo>
                    <a:pt x="56315" y="1609663"/>
                  </a:lnTo>
                  <a:cubicBezTo>
                    <a:pt x="25213" y="1609663"/>
                    <a:pt x="0" y="1584450"/>
                    <a:pt x="0" y="1553348"/>
                  </a:cubicBezTo>
                  <a:lnTo>
                    <a:pt x="0" y="56315"/>
                  </a:lnTo>
                  <a:cubicBezTo>
                    <a:pt x="0" y="25213"/>
                    <a:pt x="25213" y="0"/>
                    <a:pt x="56315" y="0"/>
                  </a:cubicBezTo>
                  <a:close/>
                </a:path>
              </a:pathLst>
            </a:custGeom>
            <a:blipFill>
              <a:blip r:embed="rId5"/>
              <a:stretch>
                <a:fillRect l="-9317" r="-9317"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</p:spTree>
    <p:extLst>
      <p:ext uri="{BB962C8B-B14F-4D97-AF65-F5344CB8AC3E}">
        <p14:creationId xmlns:p14="http://schemas.microsoft.com/office/powerpoint/2010/main" val="3594536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A6565-0CBB-B66E-B105-A161B45EF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A341DAF-1C5F-7652-854E-BEE1D940149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4624AF4-624E-A5FB-726F-09CC5C47D451}"/>
              </a:ext>
            </a:extLst>
          </p:cNvPr>
          <p:cNvSpPr/>
          <p:nvPr/>
        </p:nvSpPr>
        <p:spPr>
          <a:xfrm rot="-5400000">
            <a:off x="14050874" y="61722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E6CE791D-19BC-7487-D6CB-51EC0E0AC505}"/>
              </a:ext>
            </a:extLst>
          </p:cNvPr>
          <p:cNvSpPr/>
          <p:nvPr/>
        </p:nvSpPr>
        <p:spPr>
          <a:xfrm rot="5400000">
            <a:off x="1691640" y="257556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F978D2B-CE8C-5DB3-9EFF-2E97FDBE753E}"/>
              </a:ext>
            </a:extLst>
          </p:cNvPr>
          <p:cNvSpPr txBox="1"/>
          <p:nvPr/>
        </p:nvSpPr>
        <p:spPr>
          <a:xfrm>
            <a:off x="801123" y="790126"/>
            <a:ext cx="13679151" cy="945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62"/>
              </a:lnSpc>
              <a:spcBef>
                <a:spcPct val="0"/>
              </a:spcBef>
            </a:pPr>
            <a:r>
              <a:rPr lang="en-US" sz="6850">
                <a:solidFill>
                  <a:srgbClr val="004AAD"/>
                </a:solidFill>
                <a:latin typeface="File"/>
                <a:ea typeface="File"/>
                <a:cs typeface="File"/>
                <a:sym typeface="File"/>
              </a:rPr>
              <a:t>Experimental Result</a:t>
            </a:r>
            <a:endParaRPr lang="en-US" sz="6856">
              <a:solidFill>
                <a:srgbClr val="004AAD"/>
              </a:solidFill>
              <a:latin typeface="File"/>
              <a:ea typeface="File"/>
              <a:cs typeface="File"/>
              <a:sym typeface="File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9A43380-351C-B338-AEA6-3349747E18B3}"/>
              </a:ext>
            </a:extLst>
          </p:cNvPr>
          <p:cNvSpPr txBox="1"/>
          <p:nvPr/>
        </p:nvSpPr>
        <p:spPr>
          <a:xfrm>
            <a:off x="12510278" y="9843451"/>
            <a:ext cx="5491623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8"/>
              </a:lnSpc>
              <a:spcBef>
                <a:spcPct val="0"/>
              </a:spcBef>
            </a:pPr>
            <a:r>
              <a:rPr lang="en-US" sz="225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Presented by: Loh Chia Heung (2301684</a:t>
            </a:r>
            <a:r>
              <a:rPr lang="en-US" altLang="zh-CN" sz="225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)</a:t>
            </a:r>
            <a:endParaRPr lang="en-US" sz="2250">
              <a:solidFill>
                <a:srgbClr val="004AAD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CC55274-C762-30A6-08D6-3803CDC05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901068"/>
              </p:ext>
            </p:extLst>
          </p:nvPr>
        </p:nvGraphicFramePr>
        <p:xfrm>
          <a:off x="801123" y="2411225"/>
          <a:ext cx="17200779" cy="4663377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3076894">
                  <a:extLst>
                    <a:ext uri="{9D8B030D-6E8A-4147-A177-3AD203B41FA5}">
                      <a16:colId xmlns:a16="http://schemas.microsoft.com/office/drawing/2014/main" val="2522163823"/>
                    </a:ext>
                  </a:extLst>
                </a:gridCol>
                <a:gridCol w="2656700">
                  <a:extLst>
                    <a:ext uri="{9D8B030D-6E8A-4147-A177-3AD203B41FA5}">
                      <a16:colId xmlns:a16="http://schemas.microsoft.com/office/drawing/2014/main" val="3871832827"/>
                    </a:ext>
                  </a:extLst>
                </a:gridCol>
                <a:gridCol w="2559516">
                  <a:extLst>
                    <a:ext uri="{9D8B030D-6E8A-4147-A177-3AD203B41FA5}">
                      <a16:colId xmlns:a16="http://schemas.microsoft.com/office/drawing/2014/main" val="1919236870"/>
                    </a:ext>
                  </a:extLst>
                </a:gridCol>
                <a:gridCol w="2969223">
                  <a:extLst>
                    <a:ext uri="{9D8B030D-6E8A-4147-A177-3AD203B41FA5}">
                      <a16:colId xmlns:a16="http://schemas.microsoft.com/office/drawing/2014/main" val="1234485841"/>
                    </a:ext>
                  </a:extLst>
                </a:gridCol>
                <a:gridCol w="2969223">
                  <a:extLst>
                    <a:ext uri="{9D8B030D-6E8A-4147-A177-3AD203B41FA5}">
                      <a16:colId xmlns:a16="http://schemas.microsoft.com/office/drawing/2014/main" val="4147479809"/>
                    </a:ext>
                  </a:extLst>
                </a:gridCol>
                <a:gridCol w="2969223">
                  <a:extLst>
                    <a:ext uri="{9D8B030D-6E8A-4147-A177-3AD203B41FA5}">
                      <a16:colId xmlns:a16="http://schemas.microsoft.com/office/drawing/2014/main" val="3957895560"/>
                    </a:ext>
                  </a:extLst>
                </a:gridCol>
              </a:tblGrid>
              <a:tr h="15962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2800">
                          <a:solidFill>
                            <a:srgbClr val="000000"/>
                          </a:solidFill>
                          <a:effectLst/>
                          <a:latin typeface="Be Vietnam Ultra-Bold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Model</a:t>
                      </a:r>
                      <a:endParaRPr lang="en-MY" sz="2800">
                        <a:effectLst/>
                        <a:latin typeface="Be Vietnam Ultra-Bold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2800">
                          <a:solidFill>
                            <a:srgbClr val="000000"/>
                          </a:solidFill>
                          <a:effectLst/>
                          <a:latin typeface="Be Vietnam Ultra-Bold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Accuracy (%)</a:t>
                      </a:r>
                      <a:endParaRPr lang="en-MY" sz="2800">
                        <a:effectLst/>
                        <a:latin typeface="Be Vietnam Ultra-Bold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2800">
                          <a:solidFill>
                            <a:srgbClr val="000000"/>
                          </a:solidFill>
                          <a:effectLst/>
                          <a:latin typeface="Be Vietnam Ultra-Bold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Macro F1</a:t>
                      </a:r>
                      <a:endParaRPr lang="en-MY" sz="2800">
                        <a:effectLst/>
                        <a:latin typeface="Be Vietnam Ultra-Bold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2800">
                          <a:solidFill>
                            <a:srgbClr val="000000"/>
                          </a:solidFill>
                          <a:effectLst/>
                          <a:latin typeface="Be Vietnam Ultra-Bold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Weighted F1</a:t>
                      </a:r>
                      <a:endParaRPr lang="en-MY" sz="2800">
                        <a:effectLst/>
                        <a:latin typeface="Be Vietnam Ultra-Bold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2800">
                          <a:solidFill>
                            <a:srgbClr val="000000"/>
                          </a:solidFill>
                          <a:effectLst/>
                          <a:latin typeface="Be Vietnam Ultra-Bold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Best Class (F1)</a:t>
                      </a:r>
                      <a:endParaRPr lang="en-MY" sz="2800">
                        <a:effectLst/>
                        <a:latin typeface="Be Vietnam Ultra-Bold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2400">
                          <a:solidFill>
                            <a:srgbClr val="000000"/>
                          </a:solidFill>
                          <a:effectLst/>
                          <a:latin typeface="Be Vietnam Ultra-Bold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Weakest Class (F1)</a:t>
                      </a:r>
                      <a:endParaRPr lang="en-MY" sz="2400">
                        <a:effectLst/>
                        <a:latin typeface="Be Vietnam Ultra-Bold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503543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2800">
                          <a:effectLst/>
                          <a:latin typeface="Be Vietnam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EfficientNet-B0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en-MY" sz="2800">
                        <a:effectLst/>
                        <a:latin typeface="Be Vietnam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2800">
                          <a:effectLst/>
                          <a:latin typeface="Be Vietnam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84.5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2800">
                          <a:effectLst/>
                          <a:latin typeface="Be Vietnam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0.780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2800">
                          <a:effectLst/>
                          <a:latin typeface="Be Vietnam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0.850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2800">
                          <a:effectLst/>
                          <a:latin typeface="Be Vietnam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df (0.84)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2800">
                          <a:effectLst/>
                          <a:latin typeface="Be Vietnam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mel (0.61)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1329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2800">
                          <a:effectLst/>
                          <a:latin typeface="Be Vietnam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DenseNet121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en-MY" sz="2800">
                        <a:effectLst/>
                        <a:latin typeface="Be Vietnam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2800">
                          <a:effectLst/>
                          <a:latin typeface="Be Vietnam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86.5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2800">
                          <a:effectLst/>
                          <a:latin typeface="Be Vietnam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0.812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2800">
                          <a:effectLst/>
                          <a:latin typeface="Be Vietnam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0.867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2800">
                          <a:effectLst/>
                          <a:latin typeface="Be Vietnam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df (0.90)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2800">
                          <a:effectLst/>
                          <a:latin typeface="Be Vietnam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mel (0.64)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5001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2800" b="1">
                          <a:solidFill>
                            <a:srgbClr val="FF0000"/>
                          </a:solidFill>
                          <a:effectLst/>
                          <a:latin typeface="Be Vietnam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Swin Transformer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en-MY" sz="2800">
                        <a:effectLst/>
                        <a:latin typeface="Be Vietnam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2800" b="1">
                          <a:solidFill>
                            <a:srgbClr val="FF0000"/>
                          </a:solidFill>
                          <a:effectLst/>
                          <a:latin typeface="Be Vietnam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88.9</a:t>
                      </a:r>
                      <a:endParaRPr lang="en-MY" sz="2800">
                        <a:effectLst/>
                        <a:latin typeface="Be Vietnam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2800" b="1">
                          <a:solidFill>
                            <a:srgbClr val="FF0000"/>
                          </a:solidFill>
                          <a:effectLst/>
                          <a:latin typeface="Be Vietnam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0.834</a:t>
                      </a:r>
                      <a:endParaRPr lang="en-MY" sz="2800">
                        <a:effectLst/>
                        <a:latin typeface="Be Vietnam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2800" b="1">
                          <a:solidFill>
                            <a:srgbClr val="FF0000"/>
                          </a:solidFill>
                          <a:effectLst/>
                          <a:latin typeface="Be Vietnam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0.890</a:t>
                      </a:r>
                      <a:endParaRPr lang="en-MY" sz="2800">
                        <a:effectLst/>
                        <a:latin typeface="Be Vietnam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2800" b="1">
                          <a:solidFill>
                            <a:srgbClr val="FF0000"/>
                          </a:solidFill>
                          <a:effectLst/>
                          <a:latin typeface="Be Vietnam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vasc (0.95)</a:t>
                      </a:r>
                      <a:endParaRPr lang="en-MY" sz="2800">
                        <a:effectLst/>
                        <a:latin typeface="Be Vietnam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2800" b="1">
                          <a:solidFill>
                            <a:srgbClr val="FF0000"/>
                          </a:solidFill>
                          <a:effectLst/>
                          <a:latin typeface="Be Vietnam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mel (0.67)</a:t>
                      </a:r>
                      <a:endParaRPr lang="en-MY" sz="2800">
                        <a:effectLst/>
                        <a:latin typeface="Be Vietnam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7933184"/>
                  </a:ext>
                </a:extLst>
              </a:tr>
              <a:tr h="86892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2800">
                          <a:effectLst/>
                          <a:latin typeface="Be Vietnam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InceptionV3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en-MY" sz="2800">
                        <a:effectLst/>
                        <a:latin typeface="Be Vietnam" panose="020B060402020202020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2800">
                          <a:effectLst/>
                          <a:latin typeface="Be Vietnam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77.3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2800">
                          <a:effectLst/>
                          <a:latin typeface="Be Vietnam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0.675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2800">
                          <a:effectLst/>
                          <a:latin typeface="Be Vietnam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0.782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2800" err="1">
                          <a:effectLst/>
                          <a:latin typeface="Be Vietnam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nv</a:t>
                      </a:r>
                      <a:r>
                        <a:rPr lang="en-MY" sz="2800">
                          <a:effectLst/>
                          <a:latin typeface="Be Vietnam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 (0.88)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2800">
                          <a:effectLst/>
                          <a:latin typeface="Be Vietnam" panose="020B060402020202020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mel (0.54)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6971673"/>
                  </a:ext>
                </a:extLst>
              </a:tr>
            </a:tbl>
          </a:graphicData>
        </a:graphic>
      </p:graphicFrame>
      <p:sp>
        <p:nvSpPr>
          <p:cNvPr id="9" name="TextBox 3">
            <a:extLst>
              <a:ext uri="{FF2B5EF4-FFF2-40B4-BE49-F238E27FC236}">
                <a16:creationId xmlns:a16="http://schemas.microsoft.com/office/drawing/2014/main" id="{0DA42FD0-91C3-53D3-C488-F7B32B7E57D2}"/>
              </a:ext>
            </a:extLst>
          </p:cNvPr>
          <p:cNvSpPr txBox="1"/>
          <p:nvPr/>
        </p:nvSpPr>
        <p:spPr>
          <a:xfrm>
            <a:off x="691942" y="7624979"/>
            <a:ext cx="16356842" cy="12092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31782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u="sng" dirty="0">
                <a:solidFill>
                  <a:srgbClr val="004AAD"/>
                </a:solidFill>
                <a:latin typeface="Be Vietnam Ultra-Bold" panose="020B0604020202020204" charset="0"/>
                <a:ea typeface="Be Vietnam"/>
                <a:cs typeface="Be Vietnam"/>
                <a:sym typeface="Be Vietnam"/>
              </a:rPr>
              <a:t>Best Model: </a:t>
            </a:r>
            <a:r>
              <a:rPr lang="en-US" sz="2800" b="1" u="sng" dirty="0">
                <a:solidFill>
                  <a:srgbClr val="004AAD"/>
                </a:solidFill>
                <a:latin typeface="Be Vietnam" panose="020B0604020202020204" charset="0"/>
                <a:ea typeface="Be Vietnam"/>
                <a:cs typeface="Be Vietnam"/>
                <a:sym typeface="Be Vietnam"/>
              </a:rPr>
              <a:t>Swin Transformer</a:t>
            </a:r>
          </a:p>
          <a:p>
            <a:pPr marL="731782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u="sng" dirty="0">
                <a:solidFill>
                  <a:srgbClr val="004AAD"/>
                </a:solidFill>
                <a:latin typeface="Be Vietnam Ultra-Bold" panose="020B0604020202020204" charset="0"/>
                <a:ea typeface="Be Vietnam"/>
                <a:cs typeface="Be Vietnam"/>
                <a:sym typeface="Be Vietnam"/>
              </a:rPr>
              <a:t>Weakest Class: </a:t>
            </a:r>
            <a:r>
              <a:rPr lang="en-US" sz="2800" b="1" u="sng" dirty="0">
                <a:solidFill>
                  <a:srgbClr val="004AAD"/>
                </a:solidFill>
                <a:latin typeface="Be Vietnam" panose="020B0604020202020204" charset="0"/>
                <a:ea typeface="Be Vietnam"/>
                <a:cs typeface="Be Vietnam"/>
                <a:sym typeface="Be Vietnam"/>
              </a:rPr>
              <a:t>Melanoma (mel)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2593051C-999E-D9BB-63DD-254E7879101B}"/>
              </a:ext>
            </a:extLst>
          </p:cNvPr>
          <p:cNvSpPr txBox="1"/>
          <p:nvPr/>
        </p:nvSpPr>
        <p:spPr>
          <a:xfrm>
            <a:off x="14815375" y="286405"/>
            <a:ext cx="3137524" cy="1787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74582" lvl="1">
              <a:lnSpc>
                <a:spcPct val="150000"/>
              </a:lnSpc>
            </a:pPr>
            <a:r>
              <a:rPr lang="en-US" sz="2000" b="1" dirty="0" err="1">
                <a:solidFill>
                  <a:srgbClr val="004AAD"/>
                </a:solidFill>
                <a:latin typeface="Be Vietnam" panose="020B0604020202020204" charset="0"/>
                <a:ea typeface="Be Vietnam"/>
                <a:cs typeface="Be Vietnam"/>
                <a:sym typeface="Be Vietnam"/>
              </a:rPr>
              <a:t>vasc</a:t>
            </a:r>
            <a:r>
              <a:rPr lang="en-US" sz="2000" b="1" dirty="0">
                <a:solidFill>
                  <a:srgbClr val="004AAD"/>
                </a:solidFill>
                <a:latin typeface="Be Vietnam" panose="020B0604020202020204" charset="0"/>
                <a:ea typeface="Be Vietnam"/>
                <a:cs typeface="Be Vietnam"/>
                <a:sym typeface="Be Vietnam"/>
              </a:rPr>
              <a:t>: Vascular</a:t>
            </a:r>
          </a:p>
          <a:p>
            <a:pPr marL="274582" lvl="1">
              <a:lnSpc>
                <a:spcPct val="150000"/>
              </a:lnSpc>
            </a:pPr>
            <a:r>
              <a:rPr lang="en-US" sz="2000" b="1" dirty="0" err="1">
                <a:solidFill>
                  <a:srgbClr val="004AAD"/>
                </a:solidFill>
                <a:latin typeface="Be Vietnam" panose="020B0604020202020204" charset="0"/>
                <a:ea typeface="Be Vietnam"/>
                <a:cs typeface="Be Vietnam"/>
                <a:sym typeface="Be Vietnam"/>
              </a:rPr>
              <a:t>nv</a:t>
            </a:r>
            <a:r>
              <a:rPr lang="en-US" sz="2000" b="1" dirty="0">
                <a:solidFill>
                  <a:srgbClr val="004AAD"/>
                </a:solidFill>
                <a:latin typeface="Be Vietnam" panose="020B0604020202020204" charset="0"/>
                <a:ea typeface="Be Vietnam"/>
                <a:cs typeface="Be Vietnam"/>
                <a:sym typeface="Be Vietnam"/>
              </a:rPr>
              <a:t>: nevus </a:t>
            </a:r>
          </a:p>
          <a:p>
            <a:pPr marL="274582" lvl="1">
              <a:lnSpc>
                <a:spcPct val="150000"/>
              </a:lnSpc>
            </a:pPr>
            <a:r>
              <a:rPr lang="en-US" sz="2000" b="1" dirty="0">
                <a:solidFill>
                  <a:srgbClr val="004AAD"/>
                </a:solidFill>
                <a:latin typeface="Be Vietnam" panose="020B0604020202020204" charset="0"/>
                <a:ea typeface="Be Vietnam"/>
                <a:cs typeface="Be Vietnam"/>
                <a:sym typeface="Be Vietnam"/>
              </a:rPr>
              <a:t>mel: Melanoma</a:t>
            </a:r>
          </a:p>
          <a:p>
            <a:pPr marL="274582" lvl="1">
              <a:lnSpc>
                <a:spcPct val="150000"/>
              </a:lnSpc>
            </a:pPr>
            <a:r>
              <a:rPr lang="en-US" sz="2000" b="1" dirty="0" err="1">
                <a:solidFill>
                  <a:srgbClr val="004AAD"/>
                </a:solidFill>
                <a:latin typeface="Be Vietnam" panose="020B0604020202020204" charset="0"/>
                <a:ea typeface="Be Vietnam"/>
                <a:cs typeface="Be Vietnam"/>
                <a:sym typeface="Be Vietnam"/>
              </a:rPr>
              <a:t>df</a:t>
            </a:r>
            <a:r>
              <a:rPr lang="en-US" sz="2000" b="1" dirty="0">
                <a:solidFill>
                  <a:srgbClr val="004AAD"/>
                </a:solidFill>
                <a:latin typeface="Be Vietnam" panose="020B0604020202020204" charset="0"/>
                <a:ea typeface="Be Vietnam"/>
                <a:cs typeface="Be Vietnam"/>
                <a:sym typeface="Be Vietnam"/>
              </a:rPr>
              <a:t>: Dermatofibroma</a:t>
            </a:r>
          </a:p>
        </p:txBody>
      </p:sp>
    </p:spTree>
    <p:extLst>
      <p:ext uri="{BB962C8B-B14F-4D97-AF65-F5344CB8AC3E}">
        <p14:creationId xmlns:p14="http://schemas.microsoft.com/office/powerpoint/2010/main" val="213978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00A57-E65F-2E74-A973-F71FA77A7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3082E7C-B892-827C-4B34-5C35215A655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2B774DDD-28FF-65E6-3C0F-DEF442B86F91}"/>
              </a:ext>
            </a:extLst>
          </p:cNvPr>
          <p:cNvSpPr/>
          <p:nvPr/>
        </p:nvSpPr>
        <p:spPr>
          <a:xfrm rot="-5400000">
            <a:off x="14050874" y="61722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60C7847-DCC4-1747-D702-9A0E5A29D1CC}"/>
              </a:ext>
            </a:extLst>
          </p:cNvPr>
          <p:cNvSpPr/>
          <p:nvPr/>
        </p:nvSpPr>
        <p:spPr>
          <a:xfrm rot="5400000">
            <a:off x="1691640" y="257556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51853B8-A53D-A249-1E1E-AA8581783D6B}"/>
              </a:ext>
            </a:extLst>
          </p:cNvPr>
          <p:cNvSpPr txBox="1"/>
          <p:nvPr/>
        </p:nvSpPr>
        <p:spPr>
          <a:xfrm>
            <a:off x="801123" y="491005"/>
            <a:ext cx="13679151" cy="945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62"/>
              </a:lnSpc>
              <a:spcBef>
                <a:spcPct val="0"/>
              </a:spcBef>
            </a:pPr>
            <a:r>
              <a:rPr lang="en-US" sz="6850">
                <a:solidFill>
                  <a:srgbClr val="004AAD"/>
                </a:solidFill>
                <a:latin typeface="File"/>
                <a:ea typeface="File"/>
                <a:cs typeface="File"/>
                <a:sym typeface="File"/>
              </a:rPr>
              <a:t>Comparative Discussion</a:t>
            </a:r>
            <a:endParaRPr lang="en-US" sz="6856">
              <a:solidFill>
                <a:srgbClr val="004AAD"/>
              </a:solidFill>
              <a:latin typeface="File"/>
              <a:ea typeface="File"/>
              <a:cs typeface="File"/>
              <a:sym typeface="File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E70A89E5-F489-640F-BCA4-FCB5070601A6}"/>
              </a:ext>
            </a:extLst>
          </p:cNvPr>
          <p:cNvSpPr txBox="1"/>
          <p:nvPr/>
        </p:nvSpPr>
        <p:spPr>
          <a:xfrm>
            <a:off x="12510278" y="9843451"/>
            <a:ext cx="5491623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8"/>
              </a:lnSpc>
              <a:spcBef>
                <a:spcPct val="0"/>
              </a:spcBef>
            </a:pPr>
            <a:r>
              <a:rPr lang="en-US" sz="225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Presented by: Loh Chia Heung (2301684</a:t>
            </a:r>
            <a:r>
              <a:rPr lang="en-US" altLang="zh-CN" sz="225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)</a:t>
            </a:r>
            <a:endParaRPr lang="en-US" sz="2250">
              <a:solidFill>
                <a:srgbClr val="004AAD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214E694F-256A-C6B1-963B-1FE438AF0DAB}"/>
              </a:ext>
            </a:extLst>
          </p:cNvPr>
          <p:cNvSpPr txBox="1"/>
          <p:nvPr/>
        </p:nvSpPr>
        <p:spPr>
          <a:xfrm>
            <a:off x="665552" y="2496043"/>
            <a:ext cx="11208907" cy="57335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49164" lvl="1" indent="-274582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solidFill>
                  <a:srgbClr val="004AAD"/>
                </a:solidFill>
                <a:latin typeface="Be Vietnam" panose="020B0604020202020204" charset="0"/>
                <a:ea typeface="Be Vietnam"/>
                <a:cs typeface="Be Vietnam"/>
                <a:sym typeface="Be Vietnam"/>
              </a:rPr>
              <a:t>CNNs: DenseNet121 &gt; EfficientNet-B0 ; InceptionV3 weakest</a:t>
            </a:r>
          </a:p>
          <a:p>
            <a:pPr marL="549164" lvl="1" indent="-274582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solidFill>
                  <a:srgbClr val="004AAD"/>
                </a:solidFill>
                <a:latin typeface="Be Vietnam" panose="020B0604020202020204" charset="0"/>
                <a:ea typeface="Be Vietnam"/>
                <a:cs typeface="Be Vietnam"/>
                <a:sym typeface="Be Vietnam"/>
              </a:rPr>
              <a:t>Transformer (Swin): Outperformed CNNs → captures long-range dependencies.</a:t>
            </a:r>
          </a:p>
          <a:p>
            <a:pPr marL="549164" lvl="1" indent="-274582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solidFill>
                  <a:srgbClr val="004AAD"/>
                </a:solidFill>
                <a:latin typeface="Be Vietnam" panose="020B0604020202020204" charset="0"/>
                <a:ea typeface="Be Vietnam"/>
                <a:cs typeface="Be Vietnam"/>
                <a:sym typeface="Be Vietnam"/>
              </a:rPr>
              <a:t>Trade-off: Swin = higher accuracy, but greater computational cost</a:t>
            </a:r>
          </a:p>
          <a:p>
            <a:pPr marL="549164" lvl="1" indent="-274582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solidFill>
                  <a:srgbClr val="004AAD"/>
                </a:solidFill>
                <a:latin typeface="Be Vietnam" panose="020B0604020202020204" charset="0"/>
                <a:ea typeface="Be Vietnam"/>
                <a:cs typeface="Be Vietnam"/>
                <a:sym typeface="Be Vietnam"/>
              </a:rPr>
              <a:t>Practical note: </a:t>
            </a:r>
            <a:r>
              <a:rPr lang="en-US" sz="2800" dirty="0" err="1">
                <a:solidFill>
                  <a:srgbClr val="004AAD"/>
                </a:solidFill>
                <a:latin typeface="Be Vietnam" panose="020B0604020202020204" charset="0"/>
                <a:ea typeface="Be Vietnam"/>
                <a:cs typeface="Be Vietnam"/>
                <a:sym typeface="Be Vietnam"/>
              </a:rPr>
              <a:t>DenseNet</a:t>
            </a:r>
            <a:r>
              <a:rPr lang="en-US" sz="2800" dirty="0">
                <a:solidFill>
                  <a:srgbClr val="004AAD"/>
                </a:solidFill>
                <a:latin typeface="Be Vietnam" panose="020B0604020202020204" charset="0"/>
                <a:ea typeface="Be Vietnam"/>
                <a:cs typeface="Be Vietnam"/>
                <a:sym typeface="Be Vietnam"/>
              </a:rPr>
              <a:t>/</a:t>
            </a:r>
            <a:r>
              <a:rPr lang="en-US" sz="2800" dirty="0" err="1">
                <a:solidFill>
                  <a:srgbClr val="004AAD"/>
                </a:solidFill>
                <a:latin typeface="Be Vietnam" panose="020B0604020202020204" charset="0"/>
                <a:ea typeface="Be Vietnam"/>
                <a:cs typeface="Be Vietnam"/>
                <a:sym typeface="Be Vietnam"/>
              </a:rPr>
              <a:t>EfficientNet</a:t>
            </a:r>
            <a:r>
              <a:rPr lang="en-US" sz="2800" dirty="0">
                <a:solidFill>
                  <a:srgbClr val="004AAD"/>
                </a:solidFill>
                <a:latin typeface="Be Vietnam" panose="020B0604020202020204" charset="0"/>
                <a:ea typeface="Be Vietnam"/>
                <a:cs typeface="Be Vietnam"/>
                <a:sym typeface="Be Vietnam"/>
              </a:rPr>
              <a:t> suitable for resource-limited settings; Swin better for clinical use</a:t>
            </a:r>
          </a:p>
          <a:p>
            <a:pPr marL="549164" lvl="1" indent="-274582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solidFill>
                  <a:srgbClr val="004AAD"/>
                </a:solidFill>
                <a:latin typeface="Be Vietnam" panose="020B0604020202020204" charset="0"/>
                <a:ea typeface="Be Vietnam"/>
                <a:cs typeface="Be Vietnam"/>
                <a:sym typeface="Be Vietnam"/>
              </a:rPr>
              <a:t>Melanoma challenge: Consistently weakest class (F1: 0.54–0.67) due to imbalance &amp; similarity with nevus</a:t>
            </a:r>
            <a:endParaRPr lang="en-US" sz="2800" dirty="0">
              <a:solidFill>
                <a:srgbClr val="004AAD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86CC1D96-0EC0-C48B-B121-216C46D1534D}"/>
              </a:ext>
            </a:extLst>
          </p:cNvPr>
          <p:cNvSpPr/>
          <p:nvPr/>
        </p:nvSpPr>
        <p:spPr>
          <a:xfrm>
            <a:off x="13295442" y="963826"/>
            <a:ext cx="3632766" cy="5385053"/>
          </a:xfrm>
          <a:custGeom>
            <a:avLst/>
            <a:gdLst/>
            <a:ahLst/>
            <a:cxnLst/>
            <a:rect l="l" t="t" r="r" b="b"/>
            <a:pathLst>
              <a:path w="1017619" h="1609663">
                <a:moveTo>
                  <a:pt x="56315" y="0"/>
                </a:moveTo>
                <a:lnTo>
                  <a:pt x="961304" y="0"/>
                </a:lnTo>
                <a:cubicBezTo>
                  <a:pt x="992406" y="0"/>
                  <a:pt x="1017619" y="25213"/>
                  <a:pt x="1017619" y="56315"/>
                </a:cubicBezTo>
                <a:lnTo>
                  <a:pt x="1017619" y="1553348"/>
                </a:lnTo>
                <a:cubicBezTo>
                  <a:pt x="1017619" y="1584450"/>
                  <a:pt x="992406" y="1609663"/>
                  <a:pt x="961304" y="1609663"/>
                </a:cubicBezTo>
                <a:lnTo>
                  <a:pt x="56315" y="1609663"/>
                </a:lnTo>
                <a:cubicBezTo>
                  <a:pt x="25213" y="1609663"/>
                  <a:pt x="0" y="1584450"/>
                  <a:pt x="0" y="1553348"/>
                </a:cubicBezTo>
                <a:lnTo>
                  <a:pt x="0" y="56315"/>
                </a:lnTo>
                <a:cubicBezTo>
                  <a:pt x="0" y="25213"/>
                  <a:pt x="25213" y="0"/>
                  <a:pt x="56315" y="0"/>
                </a:cubicBezTo>
                <a:close/>
              </a:path>
            </a:pathLst>
          </a:custGeom>
          <a:blipFill>
            <a:blip r:embed="rId5"/>
            <a:stretch>
              <a:fillRect l="-5276" t="-4803" r="-5276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0996FDD-D32F-1279-8CEC-D89BE73D866C}"/>
              </a:ext>
            </a:extLst>
          </p:cNvPr>
          <p:cNvSpPr txBox="1"/>
          <p:nvPr/>
        </p:nvSpPr>
        <p:spPr>
          <a:xfrm>
            <a:off x="13110561" y="7336054"/>
            <a:ext cx="3137524" cy="1787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74582" lvl="1">
              <a:lnSpc>
                <a:spcPct val="150000"/>
              </a:lnSpc>
            </a:pPr>
            <a:r>
              <a:rPr lang="en-US" sz="2000" b="1" dirty="0" err="1">
                <a:solidFill>
                  <a:srgbClr val="004AAD"/>
                </a:solidFill>
                <a:latin typeface="Be Vietnam" panose="020B0604020202020204" charset="0"/>
                <a:ea typeface="Be Vietnam"/>
                <a:cs typeface="Be Vietnam"/>
                <a:sym typeface="Be Vietnam"/>
              </a:rPr>
              <a:t>vasc</a:t>
            </a:r>
            <a:r>
              <a:rPr lang="en-US" sz="2000" b="1" dirty="0">
                <a:solidFill>
                  <a:srgbClr val="004AAD"/>
                </a:solidFill>
                <a:latin typeface="Be Vietnam" panose="020B0604020202020204" charset="0"/>
                <a:ea typeface="Be Vietnam"/>
                <a:cs typeface="Be Vietnam"/>
                <a:sym typeface="Be Vietnam"/>
              </a:rPr>
              <a:t>: Vascular</a:t>
            </a:r>
          </a:p>
          <a:p>
            <a:pPr marL="274582" lvl="1">
              <a:lnSpc>
                <a:spcPct val="150000"/>
              </a:lnSpc>
            </a:pPr>
            <a:r>
              <a:rPr lang="en-US" sz="2000" b="1" dirty="0" err="1">
                <a:solidFill>
                  <a:srgbClr val="004AAD"/>
                </a:solidFill>
                <a:latin typeface="Be Vietnam" panose="020B0604020202020204" charset="0"/>
                <a:ea typeface="Be Vietnam"/>
                <a:cs typeface="Be Vietnam"/>
                <a:sym typeface="Be Vietnam"/>
              </a:rPr>
              <a:t>nv</a:t>
            </a:r>
            <a:r>
              <a:rPr lang="en-US" sz="2000" b="1" dirty="0">
                <a:solidFill>
                  <a:srgbClr val="004AAD"/>
                </a:solidFill>
                <a:latin typeface="Be Vietnam" panose="020B0604020202020204" charset="0"/>
                <a:ea typeface="Be Vietnam"/>
                <a:cs typeface="Be Vietnam"/>
                <a:sym typeface="Be Vietnam"/>
              </a:rPr>
              <a:t>: nevus </a:t>
            </a:r>
          </a:p>
          <a:p>
            <a:pPr marL="274582" lvl="1">
              <a:lnSpc>
                <a:spcPct val="150000"/>
              </a:lnSpc>
            </a:pPr>
            <a:r>
              <a:rPr lang="en-US" sz="2000" b="1" dirty="0">
                <a:solidFill>
                  <a:srgbClr val="004AAD"/>
                </a:solidFill>
                <a:latin typeface="Be Vietnam" panose="020B0604020202020204" charset="0"/>
                <a:ea typeface="Be Vietnam"/>
                <a:cs typeface="Be Vietnam"/>
                <a:sym typeface="Be Vietnam"/>
              </a:rPr>
              <a:t>mel: Melanoma</a:t>
            </a:r>
          </a:p>
          <a:p>
            <a:pPr marL="274582" lvl="1">
              <a:lnSpc>
                <a:spcPct val="150000"/>
              </a:lnSpc>
            </a:pPr>
            <a:r>
              <a:rPr lang="en-US" sz="2000" b="1" dirty="0" err="1">
                <a:solidFill>
                  <a:srgbClr val="004AAD"/>
                </a:solidFill>
                <a:latin typeface="Be Vietnam" panose="020B0604020202020204" charset="0"/>
                <a:ea typeface="Be Vietnam"/>
                <a:cs typeface="Be Vietnam"/>
                <a:sym typeface="Be Vietnam"/>
              </a:rPr>
              <a:t>df</a:t>
            </a:r>
            <a:r>
              <a:rPr lang="en-US" sz="2000" b="1" dirty="0">
                <a:solidFill>
                  <a:srgbClr val="004AAD"/>
                </a:solidFill>
                <a:latin typeface="Be Vietnam" panose="020B0604020202020204" charset="0"/>
                <a:ea typeface="Be Vietnam"/>
                <a:cs typeface="Be Vietnam"/>
                <a:sym typeface="Be Vietnam"/>
              </a:rPr>
              <a:t>: Dermatofibroma</a:t>
            </a:r>
          </a:p>
        </p:txBody>
      </p:sp>
    </p:spTree>
    <p:extLst>
      <p:ext uri="{BB962C8B-B14F-4D97-AF65-F5344CB8AC3E}">
        <p14:creationId xmlns:p14="http://schemas.microsoft.com/office/powerpoint/2010/main" val="177294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943885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22094" y="1161006"/>
            <a:ext cx="7447788" cy="8229600"/>
          </a:xfrm>
          <a:custGeom>
            <a:avLst/>
            <a:gdLst/>
            <a:ahLst/>
            <a:cxnLst/>
            <a:rect l="l" t="t" r="r" b="b"/>
            <a:pathLst>
              <a:path w="7447788" h="8229600">
                <a:moveTo>
                  <a:pt x="0" y="0"/>
                </a:moveTo>
                <a:lnTo>
                  <a:pt x="7447788" y="0"/>
                </a:lnTo>
                <a:lnTo>
                  <a:pt x="74477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8840550" y="3429672"/>
            <a:ext cx="8981697" cy="5802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9164" lvl="1" indent="-274582" algn="just">
              <a:lnSpc>
                <a:spcPts val="3561"/>
              </a:lnSpc>
              <a:buFont typeface="Arial"/>
              <a:buChar char="•"/>
            </a:pPr>
            <a:r>
              <a:rPr lang="en-US" sz="2543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Automated classification of pigmented skin lesions supports dermatologists with a reliable “</a:t>
            </a:r>
            <a:r>
              <a:rPr lang="en-US" sz="2543" b="1" dirty="0">
                <a:solidFill>
                  <a:srgbClr val="004AAD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second opinion.</a:t>
            </a:r>
            <a:r>
              <a:rPr lang="en-US" sz="2543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”</a:t>
            </a:r>
          </a:p>
          <a:p>
            <a:pPr marL="549164" lvl="1" indent="-274582" algn="just">
              <a:lnSpc>
                <a:spcPts val="3561"/>
              </a:lnSpc>
              <a:buFont typeface="Arial"/>
              <a:buChar char="•"/>
            </a:pPr>
            <a:r>
              <a:rPr lang="en-US" sz="2543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Addressed class imbalance and benchmarked 4 modern deep learning architectures.</a:t>
            </a:r>
          </a:p>
          <a:p>
            <a:pPr marL="549164" lvl="1" indent="-274582" algn="just">
              <a:lnSpc>
                <a:spcPts val="3561"/>
              </a:lnSpc>
              <a:buFont typeface="Arial"/>
              <a:buChar char="•"/>
            </a:pPr>
            <a:r>
              <a:rPr lang="en-US" sz="2543" b="1" dirty="0">
                <a:solidFill>
                  <a:srgbClr val="004AAD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Swin-T</a:t>
            </a:r>
            <a:r>
              <a:rPr lang="en-US" sz="2543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 stands out with a strong efficiency–accuracy tradeoff → practical for deployment.</a:t>
            </a:r>
          </a:p>
          <a:p>
            <a:pPr marL="549164" lvl="1" indent="-274582" algn="just">
              <a:lnSpc>
                <a:spcPts val="3561"/>
              </a:lnSpc>
              <a:buFont typeface="Arial"/>
              <a:buChar char="•"/>
            </a:pPr>
            <a:r>
              <a:rPr lang="en-US" sz="2543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Future potential: Clinical integration, real-time diagnosis, and support for </a:t>
            </a:r>
            <a:r>
              <a:rPr lang="en-US" sz="2543" dirty="0" err="1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teledermatology</a:t>
            </a:r>
            <a:r>
              <a:rPr lang="en-US" sz="2543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.</a:t>
            </a:r>
          </a:p>
          <a:p>
            <a:pPr marL="549164" lvl="1" indent="-274582" algn="just">
              <a:lnSpc>
                <a:spcPts val="3561"/>
              </a:lnSpc>
              <a:buFont typeface="Arial"/>
              <a:buChar char="•"/>
            </a:pPr>
            <a:r>
              <a:rPr lang="en-US" sz="2543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Contribution: A step toward reducing misdiagnosis, enabling faster treatment decisions, and improving patient outcomes.</a:t>
            </a:r>
          </a:p>
          <a:p>
            <a:pPr algn="just">
              <a:lnSpc>
                <a:spcPts val="3561"/>
              </a:lnSpc>
            </a:pPr>
            <a:endParaRPr lang="en-US" sz="2543" dirty="0">
              <a:solidFill>
                <a:srgbClr val="004AAD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840550" y="1864563"/>
            <a:ext cx="5543085" cy="1029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83"/>
              </a:lnSpc>
              <a:spcBef>
                <a:spcPct val="0"/>
              </a:spcBef>
            </a:pPr>
            <a:r>
              <a:rPr lang="en-US" sz="7556">
                <a:solidFill>
                  <a:srgbClr val="004AAD"/>
                </a:solidFill>
                <a:latin typeface="File"/>
                <a:ea typeface="File"/>
                <a:cs typeface="File"/>
                <a:sym typeface="File"/>
              </a:rPr>
              <a:t>Conclusion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A91A9E41-C9B6-F30E-0C7A-C359B054A0DF}"/>
              </a:ext>
            </a:extLst>
          </p:cNvPr>
          <p:cNvSpPr txBox="1"/>
          <p:nvPr/>
        </p:nvSpPr>
        <p:spPr>
          <a:xfrm>
            <a:off x="12807024" y="9660239"/>
            <a:ext cx="4895501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8"/>
              </a:lnSpc>
              <a:spcBef>
                <a:spcPct val="0"/>
              </a:spcBef>
            </a:pPr>
            <a:r>
              <a:rPr lang="en-US" sz="2280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Presented by Cornelius Wong Qin Jun (2104603)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57B02-B8E7-8821-0E12-4742F8DE2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F1CE861-56F3-8155-A49A-1165320FC28A}"/>
              </a:ext>
            </a:extLst>
          </p:cNvPr>
          <p:cNvSpPr/>
          <p:nvPr/>
        </p:nvSpPr>
        <p:spPr>
          <a:xfrm>
            <a:off x="30509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9B7443A-550C-B713-4331-4D2BE953B40F}"/>
              </a:ext>
            </a:extLst>
          </p:cNvPr>
          <p:cNvSpPr/>
          <p:nvPr/>
        </p:nvSpPr>
        <p:spPr>
          <a:xfrm>
            <a:off x="9694164" y="1954516"/>
            <a:ext cx="8624345" cy="8624345"/>
          </a:xfrm>
          <a:custGeom>
            <a:avLst/>
            <a:gdLst/>
            <a:ahLst/>
            <a:cxnLst/>
            <a:rect l="l" t="t" r="r" b="b"/>
            <a:pathLst>
              <a:path w="8624345" h="8624345">
                <a:moveTo>
                  <a:pt x="0" y="0"/>
                </a:moveTo>
                <a:lnTo>
                  <a:pt x="8624345" y="0"/>
                </a:lnTo>
                <a:lnTo>
                  <a:pt x="8624345" y="8624345"/>
                </a:lnTo>
                <a:lnTo>
                  <a:pt x="0" y="86243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Y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7A8246D-34AC-0324-121C-609712F34A10}"/>
              </a:ext>
            </a:extLst>
          </p:cNvPr>
          <p:cNvSpPr/>
          <p:nvPr/>
        </p:nvSpPr>
        <p:spPr>
          <a:xfrm flipH="1">
            <a:off x="12963455" y="2867414"/>
            <a:ext cx="4489165" cy="9311258"/>
          </a:xfrm>
          <a:custGeom>
            <a:avLst/>
            <a:gdLst/>
            <a:ahLst/>
            <a:cxnLst/>
            <a:rect l="l" t="t" r="r" b="b"/>
            <a:pathLst>
              <a:path w="4489165" h="9311258">
                <a:moveTo>
                  <a:pt x="4489165" y="0"/>
                </a:moveTo>
                <a:lnTo>
                  <a:pt x="0" y="0"/>
                </a:lnTo>
                <a:lnTo>
                  <a:pt x="0" y="9311259"/>
                </a:lnTo>
                <a:lnTo>
                  <a:pt x="4489165" y="9311259"/>
                </a:lnTo>
                <a:lnTo>
                  <a:pt x="4489165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86F8083-5BD1-2E9C-1405-FCA47FF76FB4}"/>
              </a:ext>
            </a:extLst>
          </p:cNvPr>
          <p:cNvSpPr/>
          <p:nvPr/>
        </p:nvSpPr>
        <p:spPr>
          <a:xfrm rot="-10800000">
            <a:off x="-186569" y="-483186"/>
            <a:ext cx="8624345" cy="8624345"/>
          </a:xfrm>
          <a:custGeom>
            <a:avLst/>
            <a:gdLst/>
            <a:ahLst/>
            <a:cxnLst/>
            <a:rect l="l" t="t" r="r" b="b"/>
            <a:pathLst>
              <a:path w="8624345" h="8624345">
                <a:moveTo>
                  <a:pt x="0" y="0"/>
                </a:moveTo>
                <a:lnTo>
                  <a:pt x="8624345" y="0"/>
                </a:lnTo>
                <a:lnTo>
                  <a:pt x="8624345" y="8624346"/>
                </a:lnTo>
                <a:lnTo>
                  <a:pt x="0" y="86243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Y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FEBFD7B-420C-B551-E91A-DBBB94B10325}"/>
              </a:ext>
            </a:extLst>
          </p:cNvPr>
          <p:cNvSpPr txBox="1"/>
          <p:nvPr/>
        </p:nvSpPr>
        <p:spPr>
          <a:xfrm>
            <a:off x="947715" y="1559364"/>
            <a:ext cx="14980124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220"/>
              </a:lnSpc>
              <a:spcBef>
                <a:spcPct val="0"/>
              </a:spcBef>
            </a:pPr>
            <a:r>
              <a:rPr lang="en-US" sz="9922" b="1" u="none" strike="noStrike">
                <a:solidFill>
                  <a:srgbClr val="004AAD"/>
                </a:solidFill>
                <a:latin typeface="File"/>
                <a:ea typeface="File"/>
                <a:cs typeface="File"/>
                <a:sym typeface="File"/>
              </a:rPr>
              <a:t>Thank You!</a:t>
            </a:r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F406B9BA-004F-3C2A-E9AD-A4EA9919EBD0}"/>
              </a:ext>
            </a:extLst>
          </p:cNvPr>
          <p:cNvSpPr txBox="1"/>
          <p:nvPr/>
        </p:nvSpPr>
        <p:spPr>
          <a:xfrm>
            <a:off x="835380" y="5301744"/>
            <a:ext cx="11515843" cy="9649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80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- Proceed to System Demonstration -</a:t>
            </a:r>
          </a:p>
        </p:txBody>
      </p:sp>
    </p:spTree>
    <p:extLst>
      <p:ext uri="{BB962C8B-B14F-4D97-AF65-F5344CB8AC3E}">
        <p14:creationId xmlns:p14="http://schemas.microsoft.com/office/powerpoint/2010/main" val="1116073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0" y="-58793"/>
            <a:ext cx="5140515" cy="6048570"/>
          </a:xfrm>
          <a:custGeom>
            <a:avLst/>
            <a:gdLst/>
            <a:ahLst/>
            <a:cxnLst/>
            <a:rect l="l" t="t" r="r" b="b"/>
            <a:pathLst>
              <a:path w="5140515" h="6048570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074513" y="4056007"/>
            <a:ext cx="5140515" cy="6048570"/>
          </a:xfrm>
          <a:custGeom>
            <a:avLst/>
            <a:gdLst/>
            <a:ahLst/>
            <a:cxnLst/>
            <a:rect l="l" t="t" r="r" b="b"/>
            <a:pathLst>
              <a:path w="5140515" h="6048570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8700" y="1796801"/>
            <a:ext cx="7499607" cy="6693399"/>
          </a:xfrm>
          <a:custGeom>
            <a:avLst/>
            <a:gdLst/>
            <a:ahLst/>
            <a:cxnLst/>
            <a:rect l="l" t="t" r="r" b="b"/>
            <a:pathLst>
              <a:path w="7499607" h="6693399">
                <a:moveTo>
                  <a:pt x="0" y="0"/>
                </a:moveTo>
                <a:lnTo>
                  <a:pt x="7499607" y="0"/>
                </a:lnTo>
                <a:lnTo>
                  <a:pt x="7499607" y="6693398"/>
                </a:lnTo>
                <a:lnTo>
                  <a:pt x="0" y="66933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8679891" y="3331004"/>
            <a:ext cx="9161813" cy="5537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3932" lvl="1" indent="-306966" algn="just">
              <a:lnSpc>
                <a:spcPts val="3981"/>
              </a:lnSpc>
              <a:buFont typeface="Arial"/>
              <a:buChar char="•"/>
            </a:pPr>
            <a:r>
              <a:rPr lang="en-US" sz="2843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Early detection of melanoma = critical for survival.</a:t>
            </a:r>
          </a:p>
          <a:p>
            <a:pPr marL="613932" lvl="1" indent="-306966" algn="just">
              <a:lnSpc>
                <a:spcPts val="3981"/>
              </a:lnSpc>
              <a:buFont typeface="Arial"/>
              <a:buChar char="•"/>
            </a:pPr>
            <a:r>
              <a:rPr lang="en-US" sz="2843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Current diagnostic process: subjective, depends on the dermatologist’s expertise.</a:t>
            </a:r>
          </a:p>
          <a:p>
            <a:pPr marL="613932" lvl="1" indent="-306966" algn="just">
              <a:lnSpc>
                <a:spcPts val="3981"/>
              </a:lnSpc>
              <a:buFont typeface="Arial"/>
              <a:buChar char="•"/>
            </a:pPr>
            <a:r>
              <a:rPr lang="en-US" sz="2843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Project goal: Develop an automated system to classify </a:t>
            </a:r>
            <a:r>
              <a:rPr lang="en-US" sz="2843" b="1">
                <a:solidFill>
                  <a:srgbClr val="004AAD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7 skin lesion categories</a:t>
            </a:r>
            <a:r>
              <a:rPr lang="en-US" sz="2843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 using </a:t>
            </a:r>
            <a:r>
              <a:rPr lang="en-US" sz="2843" b="1">
                <a:solidFill>
                  <a:srgbClr val="004AAD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deep learning.</a:t>
            </a:r>
          </a:p>
          <a:p>
            <a:pPr marL="613932" lvl="1" indent="-306966" algn="just">
              <a:lnSpc>
                <a:spcPts val="3981"/>
              </a:lnSpc>
              <a:buFont typeface="Arial"/>
              <a:buChar char="•"/>
            </a:pPr>
            <a:r>
              <a:rPr lang="en-US" sz="2843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Focus: Achieve high diagnostic accuracy, especially for malignant lesions (Melanoma, BCC).</a:t>
            </a:r>
          </a:p>
          <a:p>
            <a:pPr algn="just">
              <a:lnSpc>
                <a:spcPts val="3981"/>
              </a:lnSpc>
            </a:pPr>
            <a:endParaRPr lang="en-US" sz="2843">
              <a:solidFill>
                <a:srgbClr val="004AAD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144000" y="2069823"/>
            <a:ext cx="7848159" cy="1053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89"/>
              </a:lnSpc>
              <a:spcBef>
                <a:spcPct val="0"/>
              </a:spcBef>
            </a:pPr>
            <a:r>
              <a:rPr lang="en-US" sz="7756" b="1" u="none" strike="noStrike">
                <a:solidFill>
                  <a:srgbClr val="004AAD"/>
                </a:solidFill>
                <a:latin typeface="File"/>
                <a:ea typeface="File"/>
                <a:cs typeface="File"/>
                <a:sym typeface="File"/>
              </a:rPr>
              <a:t>Introduction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21312" y="9979953"/>
            <a:ext cx="4929115" cy="296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8"/>
              </a:lnSpc>
              <a:spcBef>
                <a:spcPct val="0"/>
              </a:spcBef>
            </a:pPr>
            <a:r>
              <a:rPr lang="en-US" sz="2279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Presented by: Tan Yi Xin (2101990)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67084" y="5089246"/>
            <a:ext cx="6741281" cy="3280757"/>
          </a:xfrm>
          <a:custGeom>
            <a:avLst/>
            <a:gdLst/>
            <a:ahLst/>
            <a:cxnLst/>
            <a:rect l="l" t="t" r="r" b="b"/>
            <a:pathLst>
              <a:path w="6741281" h="3280757">
                <a:moveTo>
                  <a:pt x="0" y="0"/>
                </a:moveTo>
                <a:lnTo>
                  <a:pt x="6741281" y="0"/>
                </a:lnTo>
                <a:lnTo>
                  <a:pt x="6741281" y="3280757"/>
                </a:lnTo>
                <a:lnTo>
                  <a:pt x="0" y="32807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560668" y="456032"/>
            <a:ext cx="3698632" cy="3407364"/>
          </a:xfrm>
          <a:custGeom>
            <a:avLst/>
            <a:gdLst/>
            <a:ahLst/>
            <a:cxnLst/>
            <a:rect l="l" t="t" r="r" b="b"/>
            <a:pathLst>
              <a:path w="3698632" h="3407364">
                <a:moveTo>
                  <a:pt x="0" y="0"/>
                </a:moveTo>
                <a:lnTo>
                  <a:pt x="3698632" y="0"/>
                </a:lnTo>
                <a:lnTo>
                  <a:pt x="3698632" y="3407364"/>
                </a:lnTo>
                <a:lnTo>
                  <a:pt x="0" y="34073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144000" y="3640920"/>
            <a:ext cx="24248" cy="5290426"/>
          </a:xfrm>
          <a:custGeom>
            <a:avLst/>
            <a:gdLst/>
            <a:ahLst/>
            <a:cxnLst/>
            <a:rect l="l" t="t" r="r" b="b"/>
            <a:pathLst>
              <a:path w="24248" h="5290426">
                <a:moveTo>
                  <a:pt x="0" y="0"/>
                </a:moveTo>
                <a:lnTo>
                  <a:pt x="24248" y="0"/>
                </a:lnTo>
                <a:lnTo>
                  <a:pt x="24248" y="5290425"/>
                </a:lnTo>
                <a:lnTo>
                  <a:pt x="0" y="52904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99274" y="3439705"/>
            <a:ext cx="8057131" cy="1326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9164" lvl="1" indent="-274582" algn="l">
              <a:lnSpc>
                <a:spcPts val="3561"/>
              </a:lnSpc>
              <a:buFont typeface="Arial"/>
              <a:buChar char="•"/>
            </a:pPr>
            <a:r>
              <a:rPr lang="en-US" sz="2543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Dataset: </a:t>
            </a:r>
            <a:r>
              <a:rPr lang="en-US" sz="2543" b="1" dirty="0">
                <a:solidFill>
                  <a:srgbClr val="004AAD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HAM10000</a:t>
            </a:r>
            <a:r>
              <a:rPr lang="en-US" sz="2543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 [1]</a:t>
            </a:r>
            <a:r>
              <a:rPr lang="en-US" sz="2543" b="1" dirty="0">
                <a:solidFill>
                  <a:srgbClr val="004AAD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 </a:t>
            </a:r>
            <a:r>
              <a:rPr lang="en-US" sz="2543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– a large </a:t>
            </a:r>
            <a:r>
              <a:rPr lang="en-US" sz="2543" dirty="0" err="1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dermatoscopic</a:t>
            </a:r>
            <a:r>
              <a:rPr lang="en-US" sz="2543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 image dataset.</a:t>
            </a:r>
          </a:p>
          <a:p>
            <a:pPr marL="549164" lvl="1" indent="-274582" algn="l">
              <a:lnSpc>
                <a:spcPts val="3561"/>
              </a:lnSpc>
              <a:buFont typeface="Arial"/>
              <a:buChar char="•"/>
            </a:pPr>
            <a:r>
              <a:rPr lang="en-US" sz="2543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The core challenge: </a:t>
            </a:r>
            <a:r>
              <a:rPr lang="en-US" sz="2543" b="1" dirty="0">
                <a:solidFill>
                  <a:srgbClr val="004AAD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Severe Class Imbalance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55843" y="3943400"/>
            <a:ext cx="7985453" cy="4106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9"/>
              </a:lnSpc>
            </a:pPr>
            <a:endParaRPr dirty="0"/>
          </a:p>
          <a:p>
            <a:pPr marL="558139" lvl="1" indent="-279070" algn="l">
              <a:lnSpc>
                <a:spcPts val="3619"/>
              </a:lnSpc>
              <a:buFont typeface="Arial"/>
              <a:buChar char="•"/>
            </a:pPr>
            <a:r>
              <a:rPr lang="en-US" sz="2585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Our Approach: Build an end-to-end ML pipeline, evaluate &amp; Fine-tune 4 architectures (EfficientNet-B0, DenseNet-121, Inception V3, Swin Transformer), and prepare models for clinical application.</a:t>
            </a:r>
          </a:p>
          <a:p>
            <a:pPr marL="558139" lvl="1" indent="-279070" algn="l">
              <a:lnSpc>
                <a:spcPts val="3619"/>
              </a:lnSpc>
              <a:buFont typeface="Arial"/>
              <a:buChar char="•"/>
            </a:pPr>
            <a:r>
              <a:rPr lang="en-US" sz="2585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Primary Objective: To build, train, and compare these models to find the most effective solution for this real-world problem.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81781" y="718770"/>
            <a:ext cx="6858539" cy="2002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83"/>
              </a:lnSpc>
              <a:spcBef>
                <a:spcPct val="0"/>
              </a:spcBef>
            </a:pPr>
            <a:r>
              <a:rPr lang="en-US" sz="7556" dirty="0">
                <a:solidFill>
                  <a:srgbClr val="004AAD"/>
                </a:solidFill>
                <a:latin typeface="File"/>
                <a:ea typeface="File"/>
                <a:cs typeface="File"/>
                <a:sym typeface="File"/>
              </a:rPr>
              <a:t>Project Scope &amp; Objectives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37063" y="9164940"/>
            <a:ext cx="8181553" cy="735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2"/>
              </a:lnSpc>
              <a:spcBef>
                <a:spcPct val="0"/>
              </a:spcBef>
            </a:pPr>
            <a:r>
              <a:rPr lang="en-US" sz="1437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[1] P. Tschandl, C. Rosendahl, and H. Kittler, "The HAM10000 dataset, a large collection of multi-source dermatoscopic images of common pigmented skin lesions," Sci. Data, vol. 5, no. 1, p. 180161, 2018.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121312" y="9979953"/>
            <a:ext cx="4929115" cy="296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8"/>
              </a:lnSpc>
              <a:spcBef>
                <a:spcPct val="0"/>
              </a:spcBef>
            </a:pPr>
            <a:r>
              <a:rPr lang="en-US" sz="2279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Presented by: Tan Yi Xin (2101990)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0BEF7-4917-A295-AFDB-8C5C88FB0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EFD2A1E-01CD-BCAA-E46B-49B5443E6300}"/>
              </a:ext>
            </a:extLst>
          </p:cNvPr>
          <p:cNvSpPr/>
          <p:nvPr/>
        </p:nvSpPr>
        <p:spPr>
          <a:xfrm>
            <a:off x="0" y="27859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59" b="-9259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FE6C771-A436-2A01-11BB-8558314F8128}"/>
              </a:ext>
            </a:extLst>
          </p:cNvPr>
          <p:cNvSpPr/>
          <p:nvPr/>
        </p:nvSpPr>
        <p:spPr>
          <a:xfrm>
            <a:off x="-1191425" y="7688153"/>
            <a:ext cx="10335425" cy="3140294"/>
          </a:xfrm>
          <a:custGeom>
            <a:avLst/>
            <a:gdLst/>
            <a:ahLst/>
            <a:cxnLst/>
            <a:rect l="l" t="t" r="r" b="b"/>
            <a:pathLst>
              <a:path w="10335425" h="3140294">
                <a:moveTo>
                  <a:pt x="0" y="0"/>
                </a:moveTo>
                <a:lnTo>
                  <a:pt x="10335425" y="0"/>
                </a:lnTo>
                <a:lnTo>
                  <a:pt x="10335425" y="3140294"/>
                </a:lnTo>
                <a:lnTo>
                  <a:pt x="0" y="31402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Y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E7FEB20-BA12-ACCA-E44E-1546B100E917}"/>
              </a:ext>
            </a:extLst>
          </p:cNvPr>
          <p:cNvSpPr txBox="1"/>
          <p:nvPr/>
        </p:nvSpPr>
        <p:spPr>
          <a:xfrm>
            <a:off x="1723293" y="1069574"/>
            <a:ext cx="15846250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783"/>
              </a:lnSpc>
              <a:spcBef>
                <a:spcPct val="0"/>
              </a:spcBef>
            </a:pPr>
            <a:r>
              <a:rPr lang="en-US" sz="7556" b="1" u="none" strike="noStrike" dirty="0">
                <a:solidFill>
                  <a:srgbClr val="004AAD"/>
                </a:solidFill>
                <a:latin typeface="File"/>
                <a:ea typeface="File"/>
                <a:cs typeface="File"/>
                <a:sym typeface="File"/>
              </a:rPr>
              <a:t>Data Preparation, Preprocessing</a:t>
            </a:r>
          </a:p>
        </p:txBody>
      </p:sp>
      <p:pic>
        <p:nvPicPr>
          <p:cNvPr id="1026" name="Picture 2" descr="| The data splitting stage is depicted in a diagram. | Download ...">
            <a:extLst>
              <a:ext uri="{FF2B5EF4-FFF2-40B4-BE49-F238E27FC236}">
                <a16:creationId xmlns:a16="http://schemas.microsoft.com/office/drawing/2014/main" id="{E73FE2DE-37F4-D704-D974-EBF36C77D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785" y="5860195"/>
            <a:ext cx="5233291" cy="285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تقویت داده تصویر Image Data Augmentation برای بینایی کامپیوتر | الکتروهایو">
            <a:extLst>
              <a:ext uri="{FF2B5EF4-FFF2-40B4-BE49-F238E27FC236}">
                <a16:creationId xmlns:a16="http://schemas.microsoft.com/office/drawing/2014/main" id="{5B54A740-89C7-23FD-4F11-4A0F7DD4C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4399" y="5860195"/>
            <a:ext cx="5079278" cy="285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708A7B0-4349-2490-6CEB-BFDE5A813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741" y="5422093"/>
            <a:ext cx="4278140" cy="409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3">
            <a:extLst>
              <a:ext uri="{FF2B5EF4-FFF2-40B4-BE49-F238E27FC236}">
                <a16:creationId xmlns:a16="http://schemas.microsoft.com/office/drawing/2014/main" id="{262EC5CE-65D7-7FB1-DC17-2E1B218D0021}"/>
              </a:ext>
            </a:extLst>
          </p:cNvPr>
          <p:cNvSpPr txBox="1"/>
          <p:nvPr/>
        </p:nvSpPr>
        <p:spPr>
          <a:xfrm>
            <a:off x="1693604" y="2522289"/>
            <a:ext cx="14569652" cy="3041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8603" lvl="1" indent="-457200" algn="just">
              <a:lnSpc>
                <a:spcPts val="3001"/>
              </a:lnSpc>
              <a:buFont typeface="+mj-lt"/>
              <a:buAutoNum type="arabicPeriod"/>
            </a:pPr>
            <a:r>
              <a:rPr lang="en-US" sz="2143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Missing Data Handling – Imputation</a:t>
            </a:r>
          </a:p>
          <a:p>
            <a:pPr marL="688603" lvl="1" indent="-457200" algn="just">
              <a:lnSpc>
                <a:spcPts val="3001"/>
              </a:lnSpc>
              <a:buFont typeface="+mj-lt"/>
              <a:buAutoNum type="arabicPeriod"/>
            </a:pPr>
            <a:r>
              <a:rPr lang="en-US" sz="2143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Data Labeling - Maps 7 lesion</a:t>
            </a:r>
          </a:p>
          <a:p>
            <a:pPr marL="688603" lvl="1" indent="-457200" algn="just">
              <a:lnSpc>
                <a:spcPts val="3001"/>
              </a:lnSpc>
              <a:buFont typeface="+mj-lt"/>
              <a:buAutoNum type="arabicPeriod"/>
            </a:pPr>
            <a:r>
              <a:rPr lang="en-US" sz="2143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Image Path Resolving – match image files with entries</a:t>
            </a:r>
          </a:p>
          <a:p>
            <a:pPr marL="688603" lvl="1" indent="-457200" algn="just">
              <a:lnSpc>
                <a:spcPts val="3001"/>
              </a:lnSpc>
              <a:buFont typeface="+mj-lt"/>
              <a:buAutoNum type="arabicPeriod"/>
            </a:pPr>
            <a:r>
              <a:rPr lang="en-US" sz="2143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Data Splitting  - perform [6:2:2] splits of [training : Validation : Test]</a:t>
            </a:r>
          </a:p>
          <a:p>
            <a:pPr marL="688603" lvl="1" indent="-457200" algn="just">
              <a:lnSpc>
                <a:spcPts val="3001"/>
              </a:lnSpc>
              <a:buFont typeface="+mj-lt"/>
              <a:buAutoNum type="arabicPeriod"/>
            </a:pPr>
            <a:r>
              <a:rPr lang="en-US" sz="2143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Image Augmentation –Resize, Flips , Rotate, Color jitter, Normalization (Train), Resize, Normalize (Test)</a:t>
            </a:r>
          </a:p>
          <a:p>
            <a:pPr marL="688603" lvl="1" indent="-457200" algn="just">
              <a:lnSpc>
                <a:spcPts val="3001"/>
              </a:lnSpc>
              <a:buFont typeface="+mj-lt"/>
              <a:buAutoNum type="arabicPeriod"/>
            </a:pPr>
            <a:r>
              <a:rPr lang="en-US" sz="2143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Custom Dataset – Data loaders of images and apply transformation</a:t>
            </a:r>
          </a:p>
          <a:p>
            <a:pPr marL="688603" lvl="1" indent="-457200" algn="just">
              <a:lnSpc>
                <a:spcPts val="3001"/>
              </a:lnSpc>
              <a:buFont typeface="+mj-lt"/>
              <a:buAutoNum type="arabicPeriod"/>
            </a:pPr>
            <a:r>
              <a:rPr lang="en-US" sz="2143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Weighted Sampling – training data loader using </a:t>
            </a:r>
            <a:r>
              <a:rPr lang="en-US" sz="2143" i="1" dirty="0" err="1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WeightedRandomSampler</a:t>
            </a:r>
            <a:endParaRPr lang="en-US" sz="2143" i="1" dirty="0">
              <a:solidFill>
                <a:srgbClr val="004AAD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marL="231403" lvl="1" algn="just">
              <a:lnSpc>
                <a:spcPts val="3001"/>
              </a:lnSpc>
            </a:pPr>
            <a:endParaRPr lang="en-US" sz="2143" i="1" dirty="0">
              <a:solidFill>
                <a:srgbClr val="004AAD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4A55C502-7CAF-4087-B815-21D1C2C789C2}"/>
              </a:ext>
            </a:extLst>
          </p:cNvPr>
          <p:cNvSpPr txBox="1"/>
          <p:nvPr/>
        </p:nvSpPr>
        <p:spPr>
          <a:xfrm>
            <a:off x="12807024" y="9660239"/>
            <a:ext cx="4895501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8"/>
              </a:lnSpc>
              <a:spcBef>
                <a:spcPct val="0"/>
              </a:spcBef>
            </a:pPr>
            <a:r>
              <a:rPr lang="en-US" sz="2280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Presented by Bester Loo Man Ting (2207066)</a:t>
            </a:r>
          </a:p>
        </p:txBody>
      </p:sp>
    </p:spTree>
    <p:extLst>
      <p:ext uri="{BB962C8B-B14F-4D97-AF65-F5344CB8AC3E}">
        <p14:creationId xmlns:p14="http://schemas.microsoft.com/office/powerpoint/2010/main" val="2098279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8351055" y="2811848"/>
            <a:ext cx="9509968" cy="5957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9164" lvl="1" indent="-274582" algn="just">
              <a:lnSpc>
                <a:spcPts val="3561"/>
              </a:lnSpc>
              <a:buFont typeface="Arial"/>
              <a:buChar char="•"/>
            </a:pPr>
            <a:r>
              <a:rPr lang="en-US" sz="2543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Challenge: Earlier CNNs → larger &amp; deeper networks → high computation cost.</a:t>
            </a:r>
          </a:p>
          <a:p>
            <a:pPr marL="549164" lvl="1" indent="-274582" algn="just">
              <a:lnSpc>
                <a:spcPts val="3561"/>
              </a:lnSpc>
              <a:buFont typeface="Arial"/>
              <a:buChar char="•"/>
            </a:pPr>
            <a:r>
              <a:rPr lang="en-US" sz="2543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EfficientNet-B0 introduces </a:t>
            </a:r>
            <a:r>
              <a:rPr lang="en-US" sz="2543" b="1" dirty="0">
                <a:solidFill>
                  <a:srgbClr val="004AAD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Compound Scaling [8]</a:t>
            </a:r>
            <a:r>
              <a:rPr lang="en-US" sz="2543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:</a:t>
            </a:r>
          </a:p>
          <a:p>
            <a:pPr marL="1098328" lvl="2" indent="-366109" algn="just">
              <a:lnSpc>
                <a:spcPts val="3561"/>
              </a:lnSpc>
              <a:buFont typeface="Arial"/>
              <a:buChar char="⚬"/>
            </a:pPr>
            <a:r>
              <a:rPr lang="en-US" sz="2543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Balances </a:t>
            </a:r>
            <a:r>
              <a:rPr lang="en-US" sz="2543" b="1" dirty="0">
                <a:solidFill>
                  <a:srgbClr val="004AAD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depth, width, </a:t>
            </a:r>
            <a:r>
              <a:rPr lang="en-US" sz="2543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and </a:t>
            </a:r>
            <a:r>
              <a:rPr lang="en-US" sz="2543" b="1" dirty="0">
                <a:solidFill>
                  <a:srgbClr val="004AAD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input resolution together</a:t>
            </a:r>
            <a:r>
              <a:rPr lang="en-US" sz="2543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.</a:t>
            </a:r>
          </a:p>
          <a:p>
            <a:pPr marL="1098328" lvl="2" indent="-366109" algn="just">
              <a:lnSpc>
                <a:spcPts val="3561"/>
              </a:lnSpc>
              <a:buFont typeface="Arial"/>
              <a:buChar char="⚬"/>
            </a:pPr>
            <a:r>
              <a:rPr lang="en-US" sz="2543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More principled scaling vs. brute-force network enlargement.</a:t>
            </a:r>
          </a:p>
          <a:p>
            <a:pPr marL="549164" lvl="1" indent="-274582" algn="just">
              <a:lnSpc>
                <a:spcPts val="3561"/>
              </a:lnSpc>
              <a:buFont typeface="Arial"/>
              <a:buChar char="•"/>
            </a:pPr>
            <a:r>
              <a:rPr lang="en-US" sz="2543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Built on </a:t>
            </a:r>
            <a:r>
              <a:rPr lang="en-US" sz="2543" b="1" dirty="0">
                <a:solidFill>
                  <a:srgbClr val="004AAD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neural architecture search</a:t>
            </a:r>
            <a:r>
              <a:rPr lang="en-US" sz="2543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 → efficient by design.</a:t>
            </a:r>
          </a:p>
          <a:p>
            <a:pPr marL="549164" lvl="1" indent="-274582" algn="just">
              <a:lnSpc>
                <a:spcPts val="3561"/>
              </a:lnSpc>
              <a:buFont typeface="Arial"/>
              <a:buChar char="•"/>
            </a:pPr>
            <a:r>
              <a:rPr lang="en-US" sz="2543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Achieves state-of-the-art accuracy with fewer parameters &amp; FLOPs.</a:t>
            </a:r>
          </a:p>
          <a:p>
            <a:pPr marL="549164" lvl="1" indent="-274582" algn="just">
              <a:lnSpc>
                <a:spcPts val="3561"/>
              </a:lnSpc>
              <a:buFont typeface="Arial"/>
              <a:buChar char="•"/>
            </a:pPr>
            <a:r>
              <a:rPr lang="en-US" sz="2543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Significance: Ideal for </a:t>
            </a:r>
            <a:r>
              <a:rPr lang="en-US" sz="2543" b="1" dirty="0">
                <a:solidFill>
                  <a:srgbClr val="004AAD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real-world medical applications</a:t>
            </a:r>
            <a:r>
              <a:rPr lang="en-US" sz="2543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, where hardware resources are limited (e.g., hospital devices, mobile tools) [9].</a:t>
            </a:r>
          </a:p>
          <a:p>
            <a:pPr algn="just">
              <a:lnSpc>
                <a:spcPts val="3561"/>
              </a:lnSpc>
            </a:pPr>
            <a:endParaRPr lang="en-US" sz="2543" dirty="0">
              <a:solidFill>
                <a:srgbClr val="004AAD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4" name="Freeform 4"/>
          <p:cNvSpPr/>
          <p:nvPr/>
        </p:nvSpPr>
        <p:spPr>
          <a:xfrm rot="-5400000">
            <a:off x="14050874" y="61722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>
            <a:off x="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01179" y="2057400"/>
            <a:ext cx="7027243" cy="3443349"/>
          </a:xfrm>
          <a:custGeom>
            <a:avLst/>
            <a:gdLst/>
            <a:ahLst/>
            <a:cxnLst/>
            <a:rect l="l" t="t" r="r" b="b"/>
            <a:pathLst>
              <a:path w="7027243" h="3443349">
                <a:moveTo>
                  <a:pt x="0" y="0"/>
                </a:moveTo>
                <a:lnTo>
                  <a:pt x="7027242" y="0"/>
                </a:lnTo>
                <a:lnTo>
                  <a:pt x="7027242" y="3443349"/>
                </a:lnTo>
                <a:lnTo>
                  <a:pt x="0" y="34433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01179" y="5931119"/>
            <a:ext cx="6877706" cy="2948838"/>
          </a:xfrm>
          <a:custGeom>
            <a:avLst/>
            <a:gdLst/>
            <a:ahLst/>
            <a:cxnLst/>
            <a:rect l="l" t="t" r="r" b="b"/>
            <a:pathLst>
              <a:path w="6877706" h="2948838">
                <a:moveTo>
                  <a:pt x="0" y="0"/>
                </a:moveTo>
                <a:lnTo>
                  <a:pt x="6877706" y="0"/>
                </a:lnTo>
                <a:lnTo>
                  <a:pt x="6877706" y="2948838"/>
                </a:lnTo>
                <a:lnTo>
                  <a:pt x="0" y="29488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745434" y="364311"/>
            <a:ext cx="11751037" cy="938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62"/>
              </a:lnSpc>
              <a:spcBef>
                <a:spcPct val="0"/>
              </a:spcBef>
            </a:pPr>
            <a:r>
              <a:rPr lang="en-US" sz="6856">
                <a:solidFill>
                  <a:srgbClr val="004AAD"/>
                </a:solidFill>
                <a:latin typeface="File"/>
                <a:ea typeface="File"/>
                <a:cs typeface="File"/>
                <a:sym typeface="File"/>
              </a:rPr>
              <a:t>Related Work- EfficientNet-B0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316276" y="1111681"/>
            <a:ext cx="10672710" cy="430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51"/>
              </a:lnSpc>
              <a:spcBef>
                <a:spcPct val="0"/>
              </a:spcBef>
            </a:pPr>
            <a:r>
              <a:rPr lang="en-US" sz="3156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EfficientNet-B0: Optimizing Accuracy vs. Efficiency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6977" y="9130002"/>
            <a:ext cx="7521972" cy="11946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72"/>
              </a:lnSpc>
              <a:spcBef>
                <a:spcPct val="0"/>
              </a:spcBef>
            </a:pPr>
            <a:r>
              <a:rPr lang="en-US" sz="1200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[8] M. Tan and Q. V. Le, "</a:t>
            </a:r>
            <a:r>
              <a:rPr lang="en-US" sz="1200" dirty="0" err="1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EfficientNet</a:t>
            </a:r>
            <a:r>
              <a:rPr lang="en-US" sz="1200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: Rethinking Model Scaling for Convolutional Neural Networks," in International Conference on Machine Learning (ICML), 2019, pp. 6105–6114</a:t>
            </a:r>
          </a:p>
          <a:p>
            <a:pPr>
              <a:lnSpc>
                <a:spcPts val="1872"/>
              </a:lnSpc>
              <a:spcBef>
                <a:spcPct val="0"/>
              </a:spcBef>
            </a:pPr>
            <a:r>
              <a:rPr lang="en-US" sz="1200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[9] Abayomi-Alli, O., </a:t>
            </a:r>
            <a:r>
              <a:rPr lang="en-US" sz="1200" dirty="0" err="1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Damaševičius</a:t>
            </a:r>
            <a:r>
              <a:rPr lang="en-US" sz="1200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, R., </a:t>
            </a:r>
            <a:r>
              <a:rPr lang="en-US" sz="1200" dirty="0" err="1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Maskeliūnas</a:t>
            </a:r>
            <a:r>
              <a:rPr lang="en-US" sz="1200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, R., &amp; Abayomi-Alli, A. (2021). "An Ensemble of Deep Learning-Based Models for Automatic Skin-Lesion Classification.“ Electronics, 10(23), 3020</a:t>
            </a:r>
          </a:p>
          <a:p>
            <a:pPr algn="ctr">
              <a:lnSpc>
                <a:spcPts val="1872"/>
              </a:lnSpc>
              <a:spcBef>
                <a:spcPct val="0"/>
              </a:spcBef>
            </a:pPr>
            <a:endParaRPr lang="en-US" sz="1337" dirty="0">
              <a:solidFill>
                <a:srgbClr val="004AAD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931908" y="9883133"/>
            <a:ext cx="4929115" cy="296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8"/>
              </a:lnSpc>
              <a:spcBef>
                <a:spcPct val="0"/>
              </a:spcBef>
            </a:pPr>
            <a:r>
              <a:rPr lang="en-US" sz="2279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Presented by: Tan Yi Xin (2101990)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92B52-7D74-5035-60D2-13097B2C5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5DA80C9-9BE2-893D-8F63-DEAB0001C97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14424DEE-7DC9-1B74-1F90-DFA1DFE8C6CA}"/>
              </a:ext>
            </a:extLst>
          </p:cNvPr>
          <p:cNvSpPr txBox="1"/>
          <p:nvPr/>
        </p:nvSpPr>
        <p:spPr>
          <a:xfrm>
            <a:off x="6385095" y="1897448"/>
            <a:ext cx="11216848" cy="7167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 algn="just"/>
            <a:endParaRPr lang="en-US" sz="2400" b="1" dirty="0">
              <a:solidFill>
                <a:schemeClr val="accent1"/>
              </a:solidFill>
              <a:latin typeface="Arial"/>
              <a:ea typeface="Calibri"/>
              <a:cs typeface="Arial"/>
            </a:endParaRPr>
          </a:p>
          <a:p>
            <a:pPr algn="just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Arial"/>
                <a:ea typeface="Be Vietnam"/>
                <a:cs typeface="Arial"/>
                <a:sym typeface="Be Vietnam"/>
              </a:rPr>
              <a:t>Goal</a:t>
            </a:r>
            <a:r>
              <a:rPr lang="en-US" sz="2400" dirty="0">
                <a:solidFill>
                  <a:schemeClr val="accent1"/>
                </a:solidFill>
                <a:latin typeface="Arial"/>
                <a:ea typeface="Be Vietnam"/>
                <a:cs typeface="Arial"/>
                <a:sym typeface="Be Vietnam"/>
              </a:rPr>
              <a:t>: To achieve high accuracy in image classification while remaining computationally efficient.</a:t>
            </a:r>
            <a:endParaRPr lang="en-US" sz="2400" dirty="0">
              <a:solidFill>
                <a:schemeClr val="accent1"/>
              </a:solidFill>
              <a:latin typeface="Calibri"/>
              <a:ea typeface="Calibri"/>
              <a:cs typeface="Calibri"/>
            </a:endParaRPr>
          </a:p>
          <a:p>
            <a:pPr algn="just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Arial"/>
                <a:cs typeface="Arial"/>
                <a:sym typeface="Be Vietnam"/>
              </a:rPr>
              <a:t>PROBLEMS ADDRESSED : </a:t>
            </a:r>
            <a:r>
              <a:rPr lang="en-US" sz="2400" dirty="0">
                <a:solidFill>
                  <a:schemeClr val="accent1"/>
                </a:solidFill>
                <a:latin typeface="Arial"/>
                <a:cs typeface="Arial"/>
                <a:sym typeface="Be Vietnam"/>
              </a:rPr>
              <a:t>High Computational Cost &amp; Overfitting</a:t>
            </a:r>
            <a:endParaRPr lang="en-US" sz="2400" dirty="0">
              <a:solidFill>
                <a:schemeClr val="accent1"/>
              </a:solidFill>
              <a:latin typeface="Calibri"/>
              <a:ea typeface="Calibri"/>
              <a:cs typeface="Calibri"/>
            </a:endParaRPr>
          </a:p>
          <a:p>
            <a:pPr algn="just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Arial"/>
                <a:cs typeface="Arial"/>
                <a:sym typeface="Be Vietnam"/>
              </a:rPr>
              <a:t>KEY INNOVATIONS:</a:t>
            </a:r>
            <a:endParaRPr lang="en-US" sz="2400" dirty="0">
              <a:solidFill>
                <a:schemeClr val="accent1"/>
              </a:solidFill>
              <a:ea typeface="Calibri"/>
              <a:cs typeface="Calibri"/>
            </a:endParaRPr>
          </a:p>
          <a:p>
            <a:pPr algn="just"/>
            <a:endParaRPr lang="en-US" sz="2400" b="1" dirty="0">
              <a:solidFill>
                <a:schemeClr val="accent1"/>
              </a:solidFill>
              <a:latin typeface="Arial"/>
              <a:cs typeface="Arial"/>
            </a:endParaRPr>
          </a:p>
          <a:p>
            <a:pPr algn="just"/>
            <a:r>
              <a:rPr lang="en-US" sz="2400" b="1" dirty="0">
                <a:solidFill>
                  <a:schemeClr val="accent1"/>
                </a:solidFill>
                <a:latin typeface="Arial"/>
                <a:cs typeface="Arial"/>
                <a:sym typeface="Be Vietnam"/>
              </a:rPr>
              <a:t>1) Efficiency: Asymmetric Convolutions</a:t>
            </a:r>
            <a:endParaRPr lang="en-US" sz="2400" dirty="0">
              <a:solidFill>
                <a:schemeClr val="accent1"/>
              </a:solidFill>
              <a:ea typeface="Calibri"/>
              <a:cs typeface="Calibri"/>
            </a:endParaRPr>
          </a:p>
          <a:p>
            <a:pPr algn="just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Arial"/>
                <a:cs typeface="Arial"/>
                <a:sym typeface="Be Vietnam"/>
              </a:rPr>
              <a:t>Method:</a:t>
            </a:r>
            <a:r>
              <a:rPr lang="en-US" sz="2400" dirty="0">
                <a:solidFill>
                  <a:schemeClr val="accent1"/>
                </a:solidFill>
                <a:latin typeface="Arial"/>
                <a:cs typeface="Arial"/>
                <a:sym typeface="Be Vietnam"/>
              </a:rPr>
              <a:t> Decomposes a large </a:t>
            </a:r>
            <a:r>
              <a:rPr lang="en-US" sz="2400" dirty="0">
                <a:solidFill>
                  <a:schemeClr val="accent1"/>
                </a:solidFill>
                <a:latin typeface="Roboto Mono"/>
                <a:ea typeface="Roboto Mono"/>
                <a:cs typeface="Arial"/>
                <a:sym typeface="Be Vietnam"/>
              </a:rPr>
              <a:t>n x n</a:t>
            </a:r>
            <a:r>
              <a:rPr lang="en-US" sz="2400" dirty="0">
                <a:solidFill>
                  <a:schemeClr val="accent1"/>
                </a:solidFill>
                <a:latin typeface="Arial"/>
                <a:cs typeface="Arial"/>
                <a:sym typeface="Be Vietnam"/>
              </a:rPr>
              <a:t> convolution into a </a:t>
            </a:r>
            <a:r>
              <a:rPr lang="en-US" sz="2400" dirty="0">
                <a:solidFill>
                  <a:schemeClr val="accent1"/>
                </a:solidFill>
                <a:latin typeface="Roboto Mono"/>
                <a:ea typeface="Roboto Mono"/>
                <a:cs typeface="Arial"/>
                <a:sym typeface="Be Vietnam"/>
              </a:rPr>
              <a:t>1 x n</a:t>
            </a:r>
            <a:r>
              <a:rPr lang="en-US" sz="2400" dirty="0">
                <a:solidFill>
                  <a:schemeClr val="accent1"/>
                </a:solidFill>
                <a:latin typeface="Arial"/>
                <a:cs typeface="Arial"/>
                <a:sym typeface="Be Vietnam"/>
              </a:rPr>
              <a:t> followed by an </a:t>
            </a:r>
            <a:r>
              <a:rPr lang="en-US" sz="2400" dirty="0">
                <a:solidFill>
                  <a:schemeClr val="accent1"/>
                </a:solidFill>
                <a:latin typeface="Roboto Mono"/>
                <a:ea typeface="Roboto Mono"/>
                <a:cs typeface="Arial"/>
                <a:sym typeface="Be Vietnam"/>
              </a:rPr>
              <a:t>n x 1</a:t>
            </a:r>
            <a:r>
              <a:rPr lang="en-US" sz="2400" dirty="0">
                <a:solidFill>
                  <a:schemeClr val="accent1"/>
                </a:solidFill>
                <a:latin typeface="Arial"/>
                <a:cs typeface="Arial"/>
                <a:sym typeface="Be Vietnam"/>
              </a:rPr>
              <a:t> convolution</a:t>
            </a:r>
            <a:endParaRPr lang="en-US" sz="2400" dirty="0">
              <a:solidFill>
                <a:schemeClr val="accent1"/>
              </a:solidFill>
              <a:ea typeface="Calibri"/>
              <a:cs typeface="Calibri"/>
            </a:endParaRPr>
          </a:p>
          <a:p>
            <a:pPr algn="just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Arial"/>
                <a:ea typeface="Be Vietnam Ultra-Bold"/>
                <a:cs typeface="Arial"/>
                <a:sym typeface="Be Vietnam"/>
              </a:rPr>
              <a:t>Benefit:</a:t>
            </a:r>
            <a:r>
              <a:rPr lang="en-US" sz="2400" dirty="0">
                <a:solidFill>
                  <a:schemeClr val="accent1"/>
                </a:solidFill>
                <a:latin typeface="Arial"/>
                <a:ea typeface="Be Vietnam Ultra-Bold"/>
                <a:cs typeface="Arial"/>
                <a:sym typeface="Be Vietnam"/>
              </a:rPr>
              <a:t> </a:t>
            </a:r>
            <a:r>
              <a:rPr lang="en-US" sz="2400" b="1" dirty="0">
                <a:solidFill>
                  <a:schemeClr val="accent1"/>
                </a:solidFill>
                <a:latin typeface="Arial"/>
                <a:ea typeface="Be Vietnam Ultra-Bold"/>
                <a:cs typeface="Arial"/>
                <a:sym typeface="Be Vietnam"/>
              </a:rPr>
              <a:t>33% cheaper</a:t>
            </a:r>
            <a:r>
              <a:rPr lang="en-US" sz="2400" b="1" dirty="0">
                <a:solidFill>
                  <a:schemeClr val="accent1"/>
                </a:solidFill>
                <a:latin typeface="Arial"/>
                <a:ea typeface="Be Vietnam Ultra-Bold"/>
                <a:cs typeface="Arial"/>
                <a:sym typeface="Be Vietnam Ultra-Bold"/>
              </a:rPr>
              <a:t>, </a:t>
            </a:r>
            <a:r>
              <a:rPr lang="en-US" sz="2400" dirty="0">
                <a:solidFill>
                  <a:schemeClr val="accent1"/>
                </a:solidFill>
                <a:latin typeface="Arial"/>
                <a:ea typeface="Be Vietnam Ultra-Bold"/>
                <a:cs typeface="Arial"/>
                <a:sym typeface="Be Vietnam"/>
              </a:rPr>
              <a:t>Reduces computation without sacrificing the ability to learn spatial features</a:t>
            </a:r>
            <a:r>
              <a:rPr lang="en-US" sz="2400" dirty="0">
                <a:solidFill>
                  <a:schemeClr val="accent1"/>
                </a:solidFill>
                <a:latin typeface="Arial"/>
                <a:ea typeface="Be Vietnam"/>
                <a:cs typeface="Arial"/>
                <a:sym typeface="Be Vietnam"/>
              </a:rPr>
              <a:t>.</a:t>
            </a:r>
            <a:endParaRPr lang="en-US" sz="2400" dirty="0">
              <a:solidFill>
                <a:schemeClr val="accent1"/>
              </a:solidFill>
              <a:latin typeface="Arial"/>
              <a:cs typeface="Arial"/>
            </a:endParaRPr>
          </a:p>
          <a:p>
            <a:pPr algn="just"/>
            <a:r>
              <a:rPr lang="en-US" sz="2400" b="1" dirty="0">
                <a:solidFill>
                  <a:schemeClr val="accent1"/>
                </a:solidFill>
                <a:latin typeface="Arial"/>
                <a:cs typeface="Arial"/>
                <a:sym typeface="Be Vietnam"/>
              </a:rPr>
              <a:t>2) Mitigating Overfitting: Regularization</a:t>
            </a:r>
            <a:endParaRPr lang="en-US" sz="2400" dirty="0">
              <a:solidFill>
                <a:schemeClr val="accent1"/>
              </a:solidFill>
              <a:ea typeface="Calibri"/>
              <a:cs typeface="Calibri"/>
            </a:endParaRPr>
          </a:p>
          <a:p>
            <a:pPr algn="just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Arial"/>
                <a:cs typeface="Arial"/>
                <a:sym typeface="Be Vietnam"/>
              </a:rPr>
              <a:t>Auxiliary Classifiers:</a:t>
            </a:r>
            <a:r>
              <a:rPr lang="en-US" sz="2400" dirty="0">
                <a:solidFill>
                  <a:schemeClr val="accent1"/>
                </a:solidFill>
                <a:latin typeface="Arial"/>
                <a:cs typeface="Arial"/>
                <a:sym typeface="Be Vietnam"/>
              </a:rPr>
              <a:t> Act as </a:t>
            </a:r>
            <a:r>
              <a:rPr lang="en-US" sz="2400" dirty="0" err="1">
                <a:solidFill>
                  <a:schemeClr val="accent1"/>
                </a:solidFill>
                <a:latin typeface="Arial"/>
                <a:cs typeface="Arial"/>
                <a:sym typeface="Be Vietnam"/>
              </a:rPr>
              <a:t>regularizers</a:t>
            </a:r>
            <a:r>
              <a:rPr lang="en-US" sz="2400" dirty="0">
                <a:solidFill>
                  <a:schemeClr val="accent1"/>
                </a:solidFill>
                <a:latin typeface="Arial"/>
                <a:cs typeface="Arial"/>
                <a:sym typeface="Be Vietnam"/>
              </a:rPr>
              <a:t> by adding their loss to </a:t>
            </a:r>
            <a:r>
              <a:rPr lang="en-US" sz="2400" dirty="0">
                <a:solidFill>
                  <a:schemeClr val="accent1"/>
                </a:solidFill>
                <a:latin typeface="Arial"/>
                <a:ea typeface="Be Vietnam"/>
                <a:cs typeface="Arial"/>
                <a:sym typeface="Be Vietnam"/>
              </a:rPr>
              <a:t>the main loss function, improving generalization.</a:t>
            </a:r>
            <a:endParaRPr lang="en-US" sz="2400" dirty="0">
              <a:solidFill>
                <a:schemeClr val="accent1"/>
              </a:solidFill>
              <a:latin typeface="Arial"/>
              <a:cs typeface="Arial"/>
            </a:endParaRPr>
          </a:p>
          <a:p>
            <a:pPr algn="just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Arial"/>
                <a:cs typeface="Arial"/>
                <a:sym typeface="Be Vietnam"/>
              </a:rPr>
              <a:t>Label Smoothing (LSR):</a:t>
            </a:r>
            <a:r>
              <a:rPr lang="en-US" sz="2400" dirty="0">
                <a:solidFill>
                  <a:schemeClr val="accent1"/>
                </a:solidFill>
                <a:latin typeface="Arial"/>
                <a:cs typeface="Arial"/>
                <a:sym typeface="Be Vietnam"/>
              </a:rPr>
              <a:t> Prevents the model from becoming overconfident </a:t>
            </a:r>
            <a:r>
              <a:rPr lang="en-US" sz="2400" dirty="0">
                <a:solidFill>
                  <a:schemeClr val="accent1"/>
                </a:solidFill>
                <a:latin typeface="Arial"/>
                <a:ea typeface="Be Vietnam"/>
                <a:cs typeface="Arial"/>
                <a:sym typeface="Be Vietnam"/>
              </a:rPr>
              <a:t>by distributing a small amount of probability across all labels.</a:t>
            </a:r>
            <a:endParaRPr lang="en-US" sz="2400" dirty="0">
              <a:solidFill>
                <a:schemeClr val="accent1"/>
              </a:solidFill>
              <a:latin typeface="Calibri"/>
              <a:ea typeface="Calibri"/>
              <a:cs typeface="Calibri"/>
            </a:endParaRPr>
          </a:p>
          <a:p>
            <a:pPr algn="just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Arial"/>
                <a:cs typeface="Arial"/>
                <a:sym typeface="Be Vietnam"/>
              </a:rPr>
              <a:t>WEAKNESS: input</a:t>
            </a:r>
            <a:r>
              <a:rPr lang="en-US" sz="2400" b="1" dirty="0">
                <a:solidFill>
                  <a:schemeClr val="accent1"/>
                </a:solidFill>
                <a:latin typeface="Arial"/>
                <a:ea typeface="Be Vietnam"/>
                <a:cs typeface="Arial"/>
                <a:sym typeface="Be Vietnam"/>
              </a:rPr>
              <a:t> Image Size:</a:t>
            </a:r>
            <a:r>
              <a:rPr lang="en-US" sz="2400" dirty="0">
                <a:solidFill>
                  <a:schemeClr val="accent1"/>
                </a:solidFill>
                <a:latin typeface="Arial"/>
                <a:ea typeface="Be Vietnam"/>
                <a:cs typeface="Arial"/>
                <a:sym typeface="Be Vietnam"/>
              </a:rPr>
              <a:t> 299 which extra heavy then normal 224</a:t>
            </a:r>
            <a:endParaRPr lang="en-US" sz="2400" dirty="0">
              <a:solidFill>
                <a:schemeClr val="accent1"/>
              </a:solidFill>
              <a:ea typeface="Calibri"/>
              <a:cs typeface="Calibri"/>
            </a:endParaRPr>
          </a:p>
          <a:p>
            <a:pPr marL="548640" lvl="1" indent="-274320" algn="just">
              <a:lnSpc>
                <a:spcPts val="3561"/>
              </a:lnSpc>
              <a:buFont typeface="Arial"/>
              <a:buChar char="•"/>
            </a:pPr>
            <a:br>
              <a:rPr lang="en-US" dirty="0"/>
            </a:br>
            <a:endParaRPr lang="en-US" sz="2400" dirty="0">
              <a:solidFill>
                <a:schemeClr val="accent1"/>
              </a:solidFill>
              <a:ea typeface="Calibri"/>
              <a:cs typeface="Calibri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C2693F1-30F0-12E9-5EA3-D79F5FC549D1}"/>
              </a:ext>
            </a:extLst>
          </p:cNvPr>
          <p:cNvSpPr/>
          <p:nvPr/>
        </p:nvSpPr>
        <p:spPr>
          <a:xfrm rot="-5400000">
            <a:off x="14050874" y="61722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9E8CEB88-7847-0C82-9CFD-AC68E42F9820}"/>
              </a:ext>
            </a:extLst>
          </p:cNvPr>
          <p:cNvSpPr/>
          <p:nvPr/>
        </p:nvSpPr>
        <p:spPr>
          <a:xfrm rot="5400000">
            <a:off x="1691640" y="257556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759B149-DE88-C970-4905-9F3BBC1505F4}"/>
              </a:ext>
            </a:extLst>
          </p:cNvPr>
          <p:cNvSpPr txBox="1"/>
          <p:nvPr/>
        </p:nvSpPr>
        <p:spPr>
          <a:xfrm>
            <a:off x="3745434" y="364311"/>
            <a:ext cx="11751037" cy="938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62"/>
              </a:lnSpc>
              <a:spcBef>
                <a:spcPct val="0"/>
              </a:spcBef>
            </a:pPr>
            <a:r>
              <a:rPr lang="en-US" sz="6850">
                <a:solidFill>
                  <a:srgbClr val="004AAD"/>
                </a:solidFill>
                <a:latin typeface="File"/>
                <a:ea typeface="File"/>
                <a:cs typeface="File"/>
                <a:sym typeface="File"/>
              </a:rPr>
              <a:t>Related Work- Inception-v3</a:t>
            </a:r>
            <a:endParaRPr lang="en-US" sz="6856">
              <a:solidFill>
                <a:srgbClr val="004AAD"/>
              </a:solidFill>
              <a:latin typeface="File"/>
              <a:ea typeface="File"/>
              <a:cs typeface="File"/>
              <a:sym typeface="File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4351A24-D2BE-6F64-1BC5-9285707743AD}"/>
              </a:ext>
            </a:extLst>
          </p:cNvPr>
          <p:cNvSpPr txBox="1"/>
          <p:nvPr/>
        </p:nvSpPr>
        <p:spPr>
          <a:xfrm>
            <a:off x="4316276" y="1111681"/>
            <a:ext cx="10672710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51"/>
              </a:lnSpc>
              <a:spcBef>
                <a:spcPct val="0"/>
              </a:spcBef>
            </a:pPr>
            <a:r>
              <a:rPr lang="en-US" sz="315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Inception_v3: Optimizing Efficiency</a:t>
            </a:r>
            <a:endParaRPr 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55FB3D5-C6AD-7770-01D3-07AD4EBE3BEE}"/>
              </a:ext>
            </a:extLst>
          </p:cNvPr>
          <p:cNvSpPr txBox="1"/>
          <p:nvPr/>
        </p:nvSpPr>
        <p:spPr>
          <a:xfrm>
            <a:off x="4763394" y="9257147"/>
            <a:ext cx="6475212" cy="7160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72"/>
              </a:lnSpc>
              <a:spcBef>
                <a:spcPct val="0"/>
              </a:spcBef>
            </a:pPr>
            <a:r>
              <a:rPr lang="en-US" sz="1400" b="1">
                <a:solidFill>
                  <a:schemeClr val="tx2"/>
                </a:solidFill>
                <a:latin typeface="Arial"/>
                <a:ea typeface="Be Vietnam"/>
                <a:cs typeface="Arial"/>
                <a:sym typeface="Be Vietnam"/>
              </a:rPr>
              <a:t> C. Szegedy, V. </a:t>
            </a:r>
            <a:r>
              <a:rPr lang="en-US" sz="1400" b="1" err="1">
                <a:solidFill>
                  <a:schemeClr val="tx2"/>
                </a:solidFill>
                <a:latin typeface="Arial"/>
                <a:ea typeface="Be Vietnam"/>
                <a:cs typeface="Arial"/>
                <a:sym typeface="Be Vietnam"/>
              </a:rPr>
              <a:t>Vanhoucke</a:t>
            </a:r>
            <a:r>
              <a:rPr lang="en-US" sz="1400" b="1">
                <a:solidFill>
                  <a:schemeClr val="tx2"/>
                </a:solidFill>
                <a:latin typeface="Arial"/>
                <a:ea typeface="Be Vietnam"/>
                <a:cs typeface="Arial"/>
                <a:sym typeface="Be Vietnam"/>
              </a:rPr>
              <a:t>, S. Ioffe, J. </a:t>
            </a:r>
            <a:r>
              <a:rPr lang="en-US" sz="1400" b="1" err="1">
                <a:solidFill>
                  <a:schemeClr val="tx2"/>
                </a:solidFill>
                <a:latin typeface="Arial"/>
                <a:ea typeface="Be Vietnam"/>
                <a:cs typeface="Arial"/>
                <a:sym typeface="Be Vietnam"/>
              </a:rPr>
              <a:t>Shlens</a:t>
            </a:r>
            <a:r>
              <a:rPr lang="en-US" sz="1400" b="1">
                <a:solidFill>
                  <a:schemeClr val="tx2"/>
                </a:solidFill>
                <a:latin typeface="Arial"/>
                <a:ea typeface="Be Vietnam"/>
                <a:cs typeface="Arial"/>
                <a:sym typeface="Be Vietnam"/>
              </a:rPr>
              <a:t>, and Z. </a:t>
            </a:r>
            <a:r>
              <a:rPr lang="en-US" sz="1400" b="1" err="1">
                <a:solidFill>
                  <a:schemeClr val="tx2"/>
                </a:solidFill>
                <a:latin typeface="Arial"/>
                <a:ea typeface="Be Vietnam"/>
                <a:cs typeface="Arial"/>
                <a:sym typeface="Be Vietnam"/>
              </a:rPr>
              <a:t>Wojna</a:t>
            </a:r>
            <a:r>
              <a:rPr lang="en-US" sz="1400" b="1">
                <a:solidFill>
                  <a:schemeClr val="tx2"/>
                </a:solidFill>
                <a:latin typeface="Arial"/>
                <a:ea typeface="Be Vietnam"/>
                <a:cs typeface="Arial"/>
                <a:sym typeface="Be Vietnam"/>
              </a:rPr>
              <a:t>, “Rethinking the inception architecture for computer vision,” arXiv.org, https://arxiv.org/abs/1512.00567 (accessed Sep. 7, 2025). </a:t>
            </a:r>
            <a:endParaRPr lang="en-US" sz="1400">
              <a:solidFill>
                <a:schemeClr val="tx2"/>
              </a:solidFill>
              <a:ea typeface="Calibri"/>
              <a:cs typeface="Calibri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EA10A346-B40A-47D3-FDB9-0002BFD0DBF1}"/>
              </a:ext>
            </a:extLst>
          </p:cNvPr>
          <p:cNvSpPr txBox="1"/>
          <p:nvPr/>
        </p:nvSpPr>
        <p:spPr>
          <a:xfrm>
            <a:off x="12674051" y="9324409"/>
            <a:ext cx="4929115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8"/>
              </a:lnSpc>
              <a:spcBef>
                <a:spcPct val="0"/>
              </a:spcBef>
            </a:pPr>
            <a:r>
              <a:rPr lang="en-US" sz="225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Presented by: Cornelius Wong Qin Jun (2104603)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EA6BD9-F446-1E1F-B4F0-A4A0053AA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62" y="1538231"/>
            <a:ext cx="5090160" cy="4164330"/>
          </a:xfrm>
          <a:prstGeom prst="rect">
            <a:avLst/>
          </a:prstGeom>
        </p:spPr>
      </p:pic>
      <p:pic>
        <p:nvPicPr>
          <p:cNvPr id="13" name="Picture 12" descr="A diagram of a algorithm&#10;&#10;AI-generated content may be incorrect.">
            <a:extLst>
              <a:ext uri="{FF2B5EF4-FFF2-40B4-BE49-F238E27FC236}">
                <a16:creationId xmlns:a16="http://schemas.microsoft.com/office/drawing/2014/main" id="{E3B728CB-0FBC-FEB1-7EB5-F0D18933A5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6803" y="5972175"/>
            <a:ext cx="322135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39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491EB-7243-7C77-2749-4229AA81B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A017646-CF8B-9D33-AF8C-E4FACBCA0C8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B02B9EA-586D-A8CE-B754-6697EBE43A0E}"/>
              </a:ext>
            </a:extLst>
          </p:cNvPr>
          <p:cNvSpPr/>
          <p:nvPr/>
        </p:nvSpPr>
        <p:spPr>
          <a:xfrm rot="-5400000">
            <a:off x="14050874" y="61722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F06110DC-6FCC-75B6-D2A6-FD87220D4976}"/>
              </a:ext>
            </a:extLst>
          </p:cNvPr>
          <p:cNvSpPr/>
          <p:nvPr/>
        </p:nvSpPr>
        <p:spPr>
          <a:xfrm rot="5400000">
            <a:off x="1691640" y="257556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3FE2BD4-3F6B-3466-75D0-B5A0A5BAB1A4}"/>
              </a:ext>
            </a:extLst>
          </p:cNvPr>
          <p:cNvSpPr txBox="1"/>
          <p:nvPr/>
        </p:nvSpPr>
        <p:spPr>
          <a:xfrm>
            <a:off x="2889231" y="550700"/>
            <a:ext cx="13679151" cy="945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62"/>
              </a:lnSpc>
              <a:spcBef>
                <a:spcPct val="0"/>
              </a:spcBef>
            </a:pPr>
            <a:r>
              <a:rPr lang="en-US" sz="6850" dirty="0">
                <a:solidFill>
                  <a:srgbClr val="004AAD"/>
                </a:solidFill>
                <a:latin typeface="File"/>
                <a:ea typeface="File"/>
                <a:cs typeface="File"/>
                <a:sym typeface="File"/>
              </a:rPr>
              <a:t>Related Work – Swin Transformer</a:t>
            </a:r>
            <a:endParaRPr lang="en-US" sz="6856" dirty="0">
              <a:solidFill>
                <a:srgbClr val="004AAD"/>
              </a:solidFill>
              <a:latin typeface="File"/>
              <a:ea typeface="File"/>
              <a:cs typeface="File"/>
              <a:sym typeface="File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585F430C-9C21-9C69-300E-D3870B12CDBB}"/>
              </a:ext>
            </a:extLst>
          </p:cNvPr>
          <p:cNvSpPr txBox="1"/>
          <p:nvPr/>
        </p:nvSpPr>
        <p:spPr>
          <a:xfrm>
            <a:off x="12510278" y="9843451"/>
            <a:ext cx="5491623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8"/>
              </a:lnSpc>
              <a:spcBef>
                <a:spcPct val="0"/>
              </a:spcBef>
            </a:pPr>
            <a:r>
              <a:rPr lang="en-US" sz="225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Presented by: L</a:t>
            </a:r>
            <a:r>
              <a:rPr lang="en-US" altLang="zh-CN" sz="225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oh Chia Heung (2301684)</a:t>
            </a:r>
            <a:endParaRPr lang="en-US" sz="2250">
              <a:solidFill>
                <a:srgbClr val="004AAD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E628423E-1CB3-6A1B-883F-745F12F48921}"/>
              </a:ext>
            </a:extLst>
          </p:cNvPr>
          <p:cNvSpPr txBox="1"/>
          <p:nvPr/>
        </p:nvSpPr>
        <p:spPr>
          <a:xfrm>
            <a:off x="8101650" y="1878963"/>
            <a:ext cx="9898709" cy="825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49164" lvl="1" indent="-274582" algn="just">
              <a:lnSpc>
                <a:spcPct val="150000"/>
              </a:lnSpc>
              <a:buFont typeface="Arial"/>
              <a:buChar char="•"/>
            </a:pPr>
            <a:r>
              <a:rPr lang="en-US" sz="2543" b="1" u="sng" dirty="0">
                <a:solidFill>
                  <a:srgbClr val="004AAD"/>
                </a:solidFill>
                <a:latin typeface="Be Vietnam Ultra-Bold" panose="020B0604020202020204" charset="0"/>
                <a:ea typeface="Be Vietnam"/>
                <a:cs typeface="Be Vietnam"/>
                <a:sym typeface="Be Vietnam"/>
              </a:rPr>
              <a:t>Improvement</a:t>
            </a:r>
            <a:r>
              <a:rPr lang="en-US" sz="2543" dirty="0">
                <a:solidFill>
                  <a:srgbClr val="004AAD"/>
                </a:solidFill>
                <a:latin typeface="Be Vietnam Ultra-Bold" panose="020B0604020202020204" charset="0"/>
                <a:ea typeface="Be Vietnam"/>
                <a:cs typeface="Be Vietnam"/>
                <a:sym typeface="Be Vietnam"/>
              </a:rPr>
              <a:t> </a:t>
            </a:r>
            <a:r>
              <a:rPr lang="en-US" sz="2543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over </a:t>
            </a:r>
            <a:r>
              <a:rPr lang="en-US" sz="2543" dirty="0" err="1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ViT</a:t>
            </a:r>
            <a:r>
              <a:rPr lang="en-US" sz="2543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 (Vision Transformer)</a:t>
            </a:r>
          </a:p>
          <a:p>
            <a:pPr marL="549164" lvl="1" indent="-274582" algn="just">
              <a:lnSpc>
                <a:spcPct val="150000"/>
              </a:lnSpc>
              <a:buFont typeface="Arial"/>
              <a:buChar char="•"/>
            </a:pPr>
            <a:r>
              <a:rPr lang="en-US" sz="2543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Shifted window attention → efficient, captures local + global features</a:t>
            </a:r>
          </a:p>
          <a:p>
            <a:pPr marL="549164" lvl="1" indent="-274582" algn="just">
              <a:lnSpc>
                <a:spcPct val="150000"/>
              </a:lnSpc>
              <a:buFont typeface="Arial"/>
              <a:buChar char="•"/>
            </a:pPr>
            <a:r>
              <a:rPr lang="en-US" sz="2543" u="sng" dirty="0">
                <a:solidFill>
                  <a:srgbClr val="004AAD"/>
                </a:solidFill>
                <a:latin typeface="Be Vietnam Ultra-Bold" panose="020B0604020202020204" charset="0"/>
                <a:ea typeface="Be Vietnam"/>
                <a:cs typeface="Be Vietnam"/>
                <a:sym typeface="Be Vietnam"/>
              </a:rPr>
              <a:t>Hierarchical structure </a:t>
            </a:r>
            <a:r>
              <a:rPr lang="en-US" sz="2543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(like CNNs) → multi-scale feature extraction</a:t>
            </a:r>
          </a:p>
          <a:p>
            <a:pPr marL="549164" lvl="1" indent="-274582">
              <a:lnSpc>
                <a:spcPct val="150000"/>
              </a:lnSpc>
              <a:buFont typeface="Arial"/>
              <a:buChar char="•"/>
            </a:pPr>
            <a:r>
              <a:rPr lang="en-US" sz="2543" u="sng" dirty="0">
                <a:solidFill>
                  <a:srgbClr val="004AAD"/>
                </a:solidFill>
                <a:latin typeface="Be Vietnam Ultra-Bold" panose="020B0604020202020204" charset="0"/>
                <a:ea typeface="Be Vietnam"/>
                <a:cs typeface="Be Vietnam"/>
                <a:sym typeface="Be Vietnam"/>
              </a:rPr>
              <a:t>Cross-window connections </a:t>
            </a:r>
            <a:r>
              <a:rPr lang="en-US" sz="2543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→ better global representation</a:t>
            </a:r>
          </a:p>
          <a:p>
            <a:pPr marL="549164" lvl="1" indent="-274582" algn="just">
              <a:lnSpc>
                <a:spcPct val="150000"/>
              </a:lnSpc>
              <a:buFont typeface="Arial"/>
              <a:buChar char="•"/>
            </a:pPr>
            <a:r>
              <a:rPr lang="en-US" sz="2543" b="1" u="sng" dirty="0">
                <a:solidFill>
                  <a:srgbClr val="004AAD"/>
                </a:solidFill>
                <a:latin typeface="Be Vietnam Ultra-Bold" panose="020B0604020202020204" charset="0"/>
                <a:ea typeface="Be Vietnam"/>
                <a:cs typeface="Be Vietnam"/>
                <a:sym typeface="Be Vietnam"/>
              </a:rPr>
              <a:t>Linear complexity</a:t>
            </a:r>
            <a:r>
              <a:rPr lang="en-US" sz="2543" b="1" dirty="0">
                <a:solidFill>
                  <a:srgbClr val="004AAD"/>
                </a:solidFill>
                <a:latin typeface="Be Vietnam Ultra-Bold" panose="020B0604020202020204" charset="0"/>
                <a:ea typeface="Be Vietnam"/>
                <a:cs typeface="Be Vietnam"/>
                <a:sym typeface="Be Vietnam"/>
              </a:rPr>
              <a:t> </a:t>
            </a:r>
            <a:r>
              <a:rPr lang="en-US" sz="2543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→ scales well to high-resolution images</a:t>
            </a:r>
          </a:p>
          <a:p>
            <a:pPr marL="549164" lvl="1" indent="-274582" algn="just">
              <a:lnSpc>
                <a:spcPct val="150000"/>
              </a:lnSpc>
              <a:buFont typeface="Arial"/>
              <a:buChar char="•"/>
            </a:pPr>
            <a:r>
              <a:rPr lang="en-US" sz="2543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Effective for </a:t>
            </a:r>
            <a:r>
              <a:rPr lang="en-US" sz="2543" b="1" u="sng" dirty="0">
                <a:solidFill>
                  <a:srgbClr val="004AAD"/>
                </a:solidFill>
                <a:latin typeface="Be Vietnam Ultra-Bold" panose="020B0604020202020204" charset="0"/>
                <a:ea typeface="Be Vietnam"/>
                <a:cs typeface="Be Vietnam"/>
                <a:sym typeface="Be Vietnam"/>
              </a:rPr>
              <a:t>medical images</a:t>
            </a:r>
            <a:r>
              <a:rPr lang="en-US" sz="2543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 (lesions vary in size, shape, texture)</a:t>
            </a:r>
          </a:p>
          <a:p>
            <a:pPr marL="549164" lvl="1" indent="-274582" algn="just">
              <a:lnSpc>
                <a:spcPct val="150000"/>
              </a:lnSpc>
              <a:buFont typeface="Arial"/>
              <a:buChar char="•"/>
            </a:pPr>
            <a:r>
              <a:rPr lang="en-US" sz="2543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Pacal et al. (2023): </a:t>
            </a:r>
            <a:r>
              <a:rPr lang="en-US" sz="2543" u="sng" dirty="0">
                <a:solidFill>
                  <a:srgbClr val="004AAD"/>
                </a:solidFill>
                <a:latin typeface="Be Vietnam Ultra-Bold" panose="020B0604020202020204" charset="0"/>
                <a:ea typeface="Be Vietnam"/>
                <a:cs typeface="Be Vietnam"/>
                <a:sym typeface="Be Vietnam"/>
              </a:rPr>
              <a:t>89.36% accuracy </a:t>
            </a:r>
            <a:r>
              <a:rPr lang="en-US" sz="2543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on 8-class skin cancer dataset → outperformed CNN &amp; </a:t>
            </a:r>
            <a:r>
              <a:rPr lang="en-US" sz="2543" dirty="0" err="1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ViT</a:t>
            </a:r>
            <a:endParaRPr lang="en-US" sz="2543" dirty="0">
              <a:solidFill>
                <a:srgbClr val="004AAD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marL="549164" lvl="1" indent="-274582" algn="just">
              <a:lnSpc>
                <a:spcPts val="3561"/>
              </a:lnSpc>
              <a:buFont typeface="Arial"/>
              <a:buChar char="•"/>
            </a:pPr>
            <a:endParaRPr lang="en-US" sz="2543" dirty="0">
              <a:solidFill>
                <a:srgbClr val="004AAD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marL="549164" lvl="1" indent="-274582" algn="just">
              <a:lnSpc>
                <a:spcPts val="3561"/>
              </a:lnSpc>
              <a:buFont typeface="Arial"/>
              <a:buChar char="•"/>
            </a:pPr>
            <a:r>
              <a:rPr lang="en-US" sz="2543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Conclusion: Suitable for </a:t>
            </a:r>
            <a:r>
              <a:rPr lang="en-US" sz="2543" u="sng" dirty="0">
                <a:solidFill>
                  <a:srgbClr val="004AAD"/>
                </a:solidFill>
                <a:latin typeface="Arial Rounded MT Bold" panose="020F0704030504030204" pitchFamily="34" charset="0"/>
                <a:ea typeface="Be Vietnam"/>
                <a:cs typeface="Be Vietnam"/>
                <a:sym typeface="Be Vietnam"/>
              </a:rPr>
              <a:t>HAM10000 7-class lesion classification</a:t>
            </a:r>
          </a:p>
          <a:p>
            <a:pPr algn="just">
              <a:lnSpc>
                <a:spcPts val="3561"/>
              </a:lnSpc>
            </a:pPr>
            <a:endParaRPr lang="en-US" sz="2543" dirty="0">
              <a:solidFill>
                <a:srgbClr val="004AAD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5D463D-92E4-C07A-ED5C-49602D9F14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769" y="2047043"/>
            <a:ext cx="5992691" cy="33687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DF88D4-746D-43C0-98A2-BBCEC6C2C33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27269"/>
          <a:stretch>
            <a:fillRect/>
          </a:stretch>
        </p:blipFill>
        <p:spPr>
          <a:xfrm>
            <a:off x="287641" y="5944333"/>
            <a:ext cx="7526368" cy="3222116"/>
          </a:xfrm>
          <a:prstGeom prst="rect">
            <a:avLst/>
          </a:prstGeom>
        </p:spPr>
      </p:pic>
      <p:sp>
        <p:nvSpPr>
          <p:cNvPr id="17" name="TextBox 10">
            <a:extLst>
              <a:ext uri="{FF2B5EF4-FFF2-40B4-BE49-F238E27FC236}">
                <a16:creationId xmlns:a16="http://schemas.microsoft.com/office/drawing/2014/main" id="{70C6BC8D-80E9-0B49-8D33-B5A95C974976}"/>
              </a:ext>
            </a:extLst>
          </p:cNvPr>
          <p:cNvSpPr txBox="1"/>
          <p:nvPr/>
        </p:nvSpPr>
        <p:spPr>
          <a:xfrm>
            <a:off x="286099" y="9391652"/>
            <a:ext cx="7999212" cy="707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72"/>
              </a:lnSpc>
              <a:spcBef>
                <a:spcPct val="0"/>
              </a:spcBef>
            </a:pPr>
            <a:r>
              <a:rPr lang="en-US" sz="1337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Z. Liu et al., "Swin Transformer: Hierarchical Vision Transformer using Shifted Windows," 2021 IEEE/CVF International Conference on Computer Vision (ICCV), Montreal, QC, Canada, 2021, pp. 9992-10002, </a:t>
            </a:r>
            <a:r>
              <a:rPr lang="en-US" sz="1337" dirty="0" err="1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doi</a:t>
            </a:r>
            <a:r>
              <a:rPr lang="en-US" sz="1337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: 10.1109/ICCV48922.2021.00986.</a:t>
            </a:r>
          </a:p>
        </p:txBody>
      </p:sp>
    </p:spTree>
    <p:extLst>
      <p:ext uri="{BB962C8B-B14F-4D97-AF65-F5344CB8AC3E}">
        <p14:creationId xmlns:p14="http://schemas.microsoft.com/office/powerpoint/2010/main" val="3507126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D896D-00E7-23E2-6857-69C889B4B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2791CBD-3FFF-13C9-13C4-9D1517FF05F5}"/>
              </a:ext>
            </a:extLst>
          </p:cNvPr>
          <p:cNvSpPr/>
          <p:nvPr/>
        </p:nvSpPr>
        <p:spPr>
          <a:xfrm>
            <a:off x="122326" y="17206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59" b="-925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3BFFBF4F-151C-F290-7FA3-B2450C04A962}"/>
              </a:ext>
            </a:extLst>
          </p:cNvPr>
          <p:cNvSpPr/>
          <p:nvPr/>
        </p:nvSpPr>
        <p:spPr>
          <a:xfrm rot="-5400000">
            <a:off x="14050874" y="61722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485B8C8-AB77-3E48-8591-949710386159}"/>
              </a:ext>
            </a:extLst>
          </p:cNvPr>
          <p:cNvSpPr/>
          <p:nvPr/>
        </p:nvSpPr>
        <p:spPr>
          <a:xfrm rot="5400000">
            <a:off x="1691640" y="257556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281C990-2BBC-D433-5D01-B6E835E81B97}"/>
              </a:ext>
            </a:extLst>
          </p:cNvPr>
          <p:cNvSpPr txBox="1"/>
          <p:nvPr/>
        </p:nvSpPr>
        <p:spPr>
          <a:xfrm>
            <a:off x="2956394" y="206572"/>
            <a:ext cx="13679151" cy="945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62"/>
              </a:lnSpc>
              <a:spcBef>
                <a:spcPct val="0"/>
              </a:spcBef>
            </a:pPr>
            <a:r>
              <a:rPr lang="en-US" sz="6850" dirty="0">
                <a:solidFill>
                  <a:srgbClr val="004AAD"/>
                </a:solidFill>
                <a:latin typeface="File"/>
                <a:ea typeface="File"/>
                <a:cs typeface="File"/>
                <a:sym typeface="File"/>
              </a:rPr>
              <a:t>Related Work – DenseNet-121 </a:t>
            </a:r>
            <a:endParaRPr lang="en-US" sz="6856" dirty="0">
              <a:solidFill>
                <a:srgbClr val="004AAD"/>
              </a:solidFill>
              <a:latin typeface="File"/>
              <a:ea typeface="File"/>
              <a:cs typeface="File"/>
              <a:sym typeface="File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8C2D02C1-1081-18B9-33FF-26C9C9DD9021}"/>
              </a:ext>
            </a:extLst>
          </p:cNvPr>
          <p:cNvSpPr txBox="1"/>
          <p:nvPr/>
        </p:nvSpPr>
        <p:spPr>
          <a:xfrm>
            <a:off x="12807024" y="9660239"/>
            <a:ext cx="4895501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8"/>
              </a:lnSpc>
              <a:spcBef>
                <a:spcPct val="0"/>
              </a:spcBef>
            </a:pPr>
            <a:r>
              <a:rPr lang="en-US" sz="2280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Presented by Bester Loo Man Ting (2207066)</a:t>
            </a:r>
          </a:p>
        </p:txBody>
      </p:sp>
      <p:pic>
        <p:nvPicPr>
          <p:cNvPr id="6" name="Picture 5" descr="A diagram of a diagram of a graph&#10;&#10;AI-generated content may be incorrect.">
            <a:extLst>
              <a:ext uri="{FF2B5EF4-FFF2-40B4-BE49-F238E27FC236}">
                <a16:creationId xmlns:a16="http://schemas.microsoft.com/office/drawing/2014/main" id="{73FD617E-679B-CA7A-A7F4-CAA75379BF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447" y="1496343"/>
            <a:ext cx="7415554" cy="63503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0B662D-137E-8EEF-8826-01D76E26DC68}"/>
              </a:ext>
            </a:extLst>
          </p:cNvPr>
          <p:cNvSpPr txBox="1"/>
          <p:nvPr/>
        </p:nvSpPr>
        <p:spPr>
          <a:xfrm>
            <a:off x="585475" y="1079519"/>
            <a:ext cx="9285167" cy="84346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1403" lvl="1" algn="just">
              <a:lnSpc>
                <a:spcPts val="3001"/>
              </a:lnSpc>
            </a:pPr>
            <a:r>
              <a:rPr lang="en-US" sz="2400" b="1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DENSELY CONNECTED CONVOLUTIONAL NETWORKS</a:t>
            </a:r>
            <a:endParaRPr lang="en-US" sz="2400" dirty="0">
              <a:solidFill>
                <a:srgbClr val="004AAD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marL="231403" lvl="1" algn="just">
              <a:lnSpc>
                <a:spcPts val="3001"/>
              </a:lnSpc>
            </a:pPr>
            <a:r>
              <a:rPr lang="en-US" sz="2400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Overview &amp; Architecture </a:t>
            </a:r>
          </a:p>
          <a:p>
            <a:pPr marL="574303" lvl="1" indent="-342900" algn="just">
              <a:lnSpc>
                <a:spcPts val="3001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Core Concept and Innovations</a:t>
            </a:r>
          </a:p>
          <a:p>
            <a:pPr marL="1488703" lvl="3" indent="-342900" algn="just">
              <a:lnSpc>
                <a:spcPts val="3001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Introduce </a:t>
            </a:r>
            <a:r>
              <a:rPr lang="en-US" sz="2400" b="1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”Dense Blocks</a:t>
            </a:r>
            <a:r>
              <a:rPr lang="en-US" sz="2400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”  - Concatenate feature maps from all previous layer until classification</a:t>
            </a:r>
          </a:p>
          <a:p>
            <a:pPr marL="1945903" lvl="4" indent="-342900" algn="just">
              <a:lnSpc>
                <a:spcPts val="3001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Mitigation </a:t>
            </a:r>
            <a:r>
              <a:rPr lang="en-US" sz="2400" i="1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vanishing gradient </a:t>
            </a:r>
            <a:r>
              <a:rPr lang="en-US" sz="2400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problem – direct access network, minimal degrade</a:t>
            </a:r>
          </a:p>
          <a:p>
            <a:pPr marL="1945903" lvl="4" indent="-342900" algn="just">
              <a:lnSpc>
                <a:spcPts val="3001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Encourage </a:t>
            </a:r>
            <a:r>
              <a:rPr lang="en-US" sz="2400" i="1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feature reuse </a:t>
            </a:r>
            <a:r>
              <a:rPr lang="en-US" sz="2400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– preserve early layers</a:t>
            </a:r>
          </a:p>
          <a:p>
            <a:pPr marL="1945903" lvl="4" indent="-342900" algn="just">
              <a:lnSpc>
                <a:spcPts val="3001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Reduced </a:t>
            </a:r>
            <a:r>
              <a:rPr lang="en-US" sz="2400" i="1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parameters</a:t>
            </a:r>
            <a:r>
              <a:rPr lang="en-US" sz="2400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 (Contrast to </a:t>
            </a:r>
            <a:r>
              <a:rPr lang="en-US" sz="2400" dirty="0" err="1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ResNet</a:t>
            </a:r>
            <a:r>
              <a:rPr lang="en-US" sz="2400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) –redundant relearning avoided</a:t>
            </a:r>
          </a:p>
          <a:p>
            <a:pPr marL="1031503" lvl="2" indent="-342900" algn="just">
              <a:lnSpc>
                <a:spcPts val="3001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Variants</a:t>
            </a:r>
          </a:p>
          <a:p>
            <a:pPr marL="1488703" lvl="3" indent="-342900" algn="just">
              <a:lnSpc>
                <a:spcPts val="3001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Differ based on number of convolutional layers in each dense block</a:t>
            </a:r>
          </a:p>
          <a:p>
            <a:pPr marL="1945903" lvl="4" indent="-342900" algn="just">
              <a:lnSpc>
                <a:spcPts val="3001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4AAD"/>
                </a:solidFill>
                <a:highlight>
                  <a:srgbClr val="C0C0C0"/>
                </a:highlight>
                <a:latin typeface="Be Vietnam"/>
                <a:ea typeface="Be Vietnam"/>
                <a:cs typeface="Be Vietnam"/>
                <a:sym typeface="Be Vietnam"/>
              </a:rPr>
              <a:t>DenseNet-121</a:t>
            </a:r>
            <a:r>
              <a:rPr lang="en-US" sz="2400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: [6, 12, 24, 16]</a:t>
            </a:r>
          </a:p>
          <a:p>
            <a:pPr marL="1945903" lvl="4" indent="-342900" algn="just">
              <a:lnSpc>
                <a:spcPts val="3001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DenseNet-169: [6, 12, 32 , 32] </a:t>
            </a:r>
            <a:r>
              <a:rPr lang="en-US" sz="2400" dirty="0" err="1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etc</a:t>
            </a:r>
            <a:endParaRPr lang="en-US" sz="2400" dirty="0">
              <a:solidFill>
                <a:srgbClr val="004AAD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marL="574303" lvl="1" indent="-342900" algn="just">
              <a:lnSpc>
                <a:spcPts val="3001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[Zarea &amp; </a:t>
            </a:r>
            <a:r>
              <a:rPr lang="en-US" sz="2400" dirty="0" err="1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Pourkazemi</a:t>
            </a:r>
            <a:r>
              <a:rPr lang="en-US" sz="2400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, 2021]</a:t>
            </a:r>
          </a:p>
          <a:p>
            <a:pPr marL="1031503" lvl="2" indent="-342900" algn="just">
              <a:lnSpc>
                <a:spcPts val="3001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U-Net + DenseNet-121, (ISIC-2018, HAM10000)</a:t>
            </a:r>
          </a:p>
          <a:p>
            <a:pPr marL="1488703" lvl="3" indent="-342900" algn="just">
              <a:lnSpc>
                <a:spcPts val="3001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Accuracy: 93.11% (Non-Cancerous), 79.49% (Cancerous)</a:t>
            </a:r>
          </a:p>
          <a:p>
            <a:pPr marL="574303" lvl="1" indent="-342900" algn="just">
              <a:lnSpc>
                <a:spcPts val="3001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[</a:t>
            </a:r>
            <a:r>
              <a:rPr lang="en-US" sz="2400" dirty="0" err="1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Eliwa</a:t>
            </a:r>
            <a:r>
              <a:rPr lang="en-US" sz="2400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, 2025]</a:t>
            </a:r>
          </a:p>
          <a:p>
            <a:pPr marL="1031503" lvl="2" indent="-342900" algn="just">
              <a:lnSpc>
                <a:spcPts val="3001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Two-Phase learning (HAM10000), DensetNet-121</a:t>
            </a:r>
          </a:p>
          <a:p>
            <a:pPr marL="1488703" lvl="3" indent="-342900" algn="just">
              <a:lnSpc>
                <a:spcPts val="3001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Accuracy: 85.82% (Pre-trained), 96.95 (fine-tuned)</a:t>
            </a: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90E189C0-78C1-8FA1-B72D-57602FAEC038}"/>
              </a:ext>
            </a:extLst>
          </p:cNvPr>
          <p:cNvSpPr txBox="1"/>
          <p:nvPr/>
        </p:nvSpPr>
        <p:spPr>
          <a:xfrm>
            <a:off x="10178805" y="8291067"/>
            <a:ext cx="7415554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dirty="0">
                <a:latin typeface="Georgia" panose="02040502050405020303" pitchFamily="18" charset="0"/>
              </a:rPr>
              <a:t>G. Huang, Z. Liu, L. Van Der </a:t>
            </a:r>
            <a:r>
              <a:rPr lang="en-US" dirty="0" err="1">
                <a:latin typeface="Georgia" panose="02040502050405020303" pitchFamily="18" charset="0"/>
              </a:rPr>
              <a:t>Maaten</a:t>
            </a:r>
            <a:r>
              <a:rPr lang="en-US" dirty="0">
                <a:latin typeface="Georgia" panose="02040502050405020303" pitchFamily="18" charset="0"/>
              </a:rPr>
              <a:t>, and K. Q. Weinberger, “Densely Connected Convolutional Networks,” in </a:t>
            </a:r>
            <a:r>
              <a:rPr lang="en-US" i="1" dirty="0">
                <a:latin typeface="Georgia" panose="02040502050405020303" pitchFamily="18" charset="0"/>
              </a:rPr>
              <a:t>2017 IEEE Conference on Computer Vision and Pattern Recognition (CVPR)</a:t>
            </a:r>
            <a:r>
              <a:rPr lang="en-US" dirty="0">
                <a:latin typeface="Georgia" panose="02040502050405020303" pitchFamily="18" charset="0"/>
              </a:rPr>
              <a:t>, Honolulu, HI, USA, Jul. 2017, pp. 2261–2269. </a:t>
            </a:r>
            <a:r>
              <a:rPr lang="en-US" dirty="0" err="1">
                <a:latin typeface="Georgia" panose="02040502050405020303" pitchFamily="18" charset="0"/>
              </a:rPr>
              <a:t>doi</a:t>
            </a:r>
            <a:r>
              <a:rPr lang="en-US" dirty="0">
                <a:latin typeface="Georgia" panose="02040502050405020303" pitchFamily="18" charset="0"/>
              </a:rPr>
              <a:t>: 10.1109/CVPR.2017.243.</a:t>
            </a:r>
            <a:endParaRPr lang="en-US" sz="1200" dirty="0">
              <a:solidFill>
                <a:srgbClr val="004AAD"/>
              </a:solidFill>
              <a:latin typeface="Georgia" panose="02040502050405020303" pitchFamily="18" charset="0"/>
              <a:ea typeface="Be Vietnam"/>
              <a:cs typeface="Be Vietnam"/>
              <a:sym typeface="Be Vietnam"/>
            </a:endParaRPr>
          </a:p>
        </p:txBody>
      </p:sp>
    </p:spTree>
    <p:extLst>
      <p:ext uri="{BB962C8B-B14F-4D97-AF65-F5344CB8AC3E}">
        <p14:creationId xmlns:p14="http://schemas.microsoft.com/office/powerpoint/2010/main" val="3298004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681E2-E233-58DB-5B90-6BE500C99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F039B3E-A0F8-0E7B-3F18-03479B43F9A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0569898F-842E-0465-B699-54A0D3026EF7}"/>
              </a:ext>
            </a:extLst>
          </p:cNvPr>
          <p:cNvSpPr txBox="1"/>
          <p:nvPr/>
        </p:nvSpPr>
        <p:spPr>
          <a:xfrm>
            <a:off x="9144000" y="891142"/>
            <a:ext cx="8585880" cy="1029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83"/>
              </a:lnSpc>
              <a:spcBef>
                <a:spcPct val="0"/>
              </a:spcBef>
            </a:pPr>
            <a:r>
              <a:rPr lang="en-US" sz="7556" b="1" u="none" strike="noStrike" dirty="0">
                <a:solidFill>
                  <a:srgbClr val="004AAD"/>
                </a:solidFill>
                <a:latin typeface="File"/>
                <a:ea typeface="File"/>
                <a:cs typeface="File"/>
                <a:sym typeface="File"/>
              </a:rPr>
              <a:t>Model Initialization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2C29CBFF-13A5-F2AA-1F61-139BCCD473FA}"/>
              </a:ext>
            </a:extLst>
          </p:cNvPr>
          <p:cNvSpPr txBox="1"/>
          <p:nvPr/>
        </p:nvSpPr>
        <p:spPr>
          <a:xfrm>
            <a:off x="9144000" y="2122520"/>
            <a:ext cx="8241012" cy="7273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1403" lvl="1" algn="just">
              <a:lnSpc>
                <a:spcPts val="3001"/>
              </a:lnSpc>
            </a:pPr>
            <a:r>
              <a:rPr lang="en-US" sz="2400" b="1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Model selection</a:t>
            </a:r>
          </a:p>
          <a:p>
            <a:pPr marL="574303" lvl="1" indent="-342900" algn="just">
              <a:lnSpc>
                <a:spcPts val="3001"/>
              </a:lnSpc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EfficientNet-B0</a:t>
            </a:r>
          </a:p>
          <a:p>
            <a:pPr marL="574303" lvl="1" indent="-342900" algn="just">
              <a:lnSpc>
                <a:spcPts val="3001"/>
              </a:lnSpc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Swin Transformer</a:t>
            </a:r>
          </a:p>
          <a:p>
            <a:pPr marL="574303" lvl="1" indent="-342900" algn="just">
              <a:lnSpc>
                <a:spcPts val="3001"/>
              </a:lnSpc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DensetNet121</a:t>
            </a:r>
          </a:p>
          <a:p>
            <a:pPr marL="574303" lvl="1" indent="-342900" algn="just">
              <a:lnSpc>
                <a:spcPts val="3001"/>
              </a:lnSpc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InceptionV3</a:t>
            </a:r>
          </a:p>
          <a:p>
            <a:pPr marL="231403" lvl="1" algn="just">
              <a:lnSpc>
                <a:spcPts val="3001"/>
              </a:lnSpc>
            </a:pPr>
            <a:r>
              <a:rPr lang="en-US" sz="2400" b="1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Model Learning strategy:</a:t>
            </a:r>
          </a:p>
          <a:p>
            <a:pPr marL="574303" lvl="1" indent="-342900" algn="just">
              <a:lnSpc>
                <a:spcPts val="3001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Initialize_model</a:t>
            </a:r>
            <a:r>
              <a:rPr lang="en-US" sz="2400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: using pretrained weight from ImageNet</a:t>
            </a:r>
          </a:p>
          <a:p>
            <a:pPr marL="574303" lvl="1" indent="-342900" algn="just">
              <a:lnSpc>
                <a:spcPts val="3001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Linear layer replacement: final layer of each model is replaced with Linear layer (7 classes of skin lesions)</a:t>
            </a:r>
          </a:p>
          <a:p>
            <a:pPr marL="231403" lvl="1" algn="just">
              <a:lnSpc>
                <a:spcPts val="3001"/>
              </a:lnSpc>
            </a:pPr>
            <a:r>
              <a:rPr lang="en-US" sz="2400" b="1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Feature Extraction[1] &amp; Fine tune control[2]</a:t>
            </a:r>
          </a:p>
          <a:p>
            <a:pPr marL="574303" lvl="1" indent="-342900" algn="just">
              <a:lnSpc>
                <a:spcPts val="3001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[1] by freezing backbone layers</a:t>
            </a:r>
          </a:p>
          <a:p>
            <a:pPr marL="574303" lvl="1" indent="-342900" algn="just">
              <a:lnSpc>
                <a:spcPts val="3001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[2] by selectively unfreeze layers</a:t>
            </a:r>
          </a:p>
          <a:p>
            <a:pPr marL="231403" lvl="1" algn="just">
              <a:lnSpc>
                <a:spcPts val="3001"/>
              </a:lnSpc>
            </a:pPr>
            <a:r>
              <a:rPr lang="en-US" sz="2400" b="1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Inception-V3 Flexible freezing strategies</a:t>
            </a:r>
          </a:p>
          <a:p>
            <a:pPr marL="574303" lvl="1" indent="-342900" algn="just">
              <a:lnSpc>
                <a:spcPts val="3001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”last” unfreeze last block</a:t>
            </a:r>
          </a:p>
          <a:p>
            <a:pPr marL="574303" lvl="1" indent="-342900" algn="just">
              <a:lnSpc>
                <a:spcPts val="3001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”last3” unfreeze last 3 blocks</a:t>
            </a:r>
          </a:p>
          <a:p>
            <a:pPr marL="574303" lvl="1" indent="-342900" algn="just">
              <a:lnSpc>
                <a:spcPts val="3001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”full” unfreeze all layers</a:t>
            </a:r>
          </a:p>
          <a:p>
            <a:pPr marL="231403" lvl="1" algn="just">
              <a:lnSpc>
                <a:spcPts val="3001"/>
              </a:lnSpc>
            </a:pPr>
            <a:endParaRPr lang="en-US" sz="2143" dirty="0">
              <a:solidFill>
                <a:srgbClr val="004AAD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2050" name="Picture 2" descr="TOP-LEVEL DIAGRAM OF TRANSFER LEARNING FROM A PRE-TRAINED CNN MODEL ...">
            <a:extLst>
              <a:ext uri="{FF2B5EF4-FFF2-40B4-BE49-F238E27FC236}">
                <a16:creationId xmlns:a16="http://schemas.microsoft.com/office/drawing/2014/main" id="{F673E310-31C1-3B02-DAA5-EAD237998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88" y="891142"/>
            <a:ext cx="7608344" cy="784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11">
            <a:extLst>
              <a:ext uri="{FF2B5EF4-FFF2-40B4-BE49-F238E27FC236}">
                <a16:creationId xmlns:a16="http://schemas.microsoft.com/office/drawing/2014/main" id="{30D2A922-807F-9782-34C2-AE4C24FCB859}"/>
              </a:ext>
            </a:extLst>
          </p:cNvPr>
          <p:cNvSpPr txBox="1"/>
          <p:nvPr/>
        </p:nvSpPr>
        <p:spPr>
          <a:xfrm>
            <a:off x="12807024" y="9660239"/>
            <a:ext cx="4895501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8"/>
              </a:lnSpc>
              <a:spcBef>
                <a:spcPct val="0"/>
              </a:spcBef>
            </a:pPr>
            <a:r>
              <a:rPr lang="en-US" sz="2280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Presented by Bester Loo Man Ting (2207066)</a:t>
            </a:r>
          </a:p>
        </p:txBody>
      </p:sp>
    </p:spTree>
    <p:extLst>
      <p:ext uri="{BB962C8B-B14F-4D97-AF65-F5344CB8AC3E}">
        <p14:creationId xmlns:p14="http://schemas.microsoft.com/office/powerpoint/2010/main" val="3491123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</TotalTime>
  <Words>1879</Words>
  <Application>Microsoft Office PowerPoint</Application>
  <PresentationFormat>Custom</PresentationFormat>
  <Paragraphs>221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Be Vietnam</vt:lpstr>
      <vt:lpstr>Be Vietnam Ultra-Bold</vt:lpstr>
      <vt:lpstr>Arial</vt:lpstr>
      <vt:lpstr>Roboto Mono</vt:lpstr>
      <vt:lpstr>Arial Rounded MT Bold</vt:lpstr>
      <vt:lpstr>Aptos</vt:lpstr>
      <vt:lpstr>Georgia</vt:lpstr>
      <vt:lpstr>File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Gradient Artificial Intelligent Presentation</dc:title>
  <cp:lastModifiedBy>LOH CHIA HEUNG</cp:lastModifiedBy>
  <cp:revision>11</cp:revision>
  <dcterms:created xsi:type="dcterms:W3CDTF">2006-08-16T00:00:00Z</dcterms:created>
  <dcterms:modified xsi:type="dcterms:W3CDTF">2025-09-16T04:36:35Z</dcterms:modified>
  <dc:identifier>DAGyHEDU-J8</dc:identifier>
</cp:coreProperties>
</file>